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57" r:id="rId17"/>
    <p:sldId id="258" r:id="rId18"/>
    <p:sldId id="25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483E-750B-414C-BBD1-828E1058CEA1}" type="datetimeFigureOut">
              <a:rPr lang="en-US" smtClean="0"/>
              <a:t>7/12/2009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1F3D-FC85-4A1E-92B6-086F7FFC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483E-750B-414C-BBD1-828E1058CEA1}" type="datetimeFigureOut">
              <a:rPr lang="en-US" smtClean="0"/>
              <a:t>7/12/2009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1F3D-FC85-4A1E-92B6-086F7FFC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483E-750B-414C-BBD1-828E1058CEA1}" type="datetimeFigureOut">
              <a:rPr lang="en-US" smtClean="0"/>
              <a:t>7/12/2009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1F3D-FC85-4A1E-92B6-086F7FFC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483E-750B-414C-BBD1-828E1058CEA1}" type="datetimeFigureOut">
              <a:rPr lang="en-US" smtClean="0"/>
              <a:t>7/12/2009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1F3D-FC85-4A1E-92B6-086F7FFC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483E-750B-414C-BBD1-828E1058CEA1}" type="datetimeFigureOut">
              <a:rPr lang="en-US" smtClean="0"/>
              <a:t>7/12/2009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1F3D-FC85-4A1E-92B6-086F7FFC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483E-750B-414C-BBD1-828E1058CEA1}" type="datetimeFigureOut">
              <a:rPr lang="en-US" smtClean="0"/>
              <a:t>7/12/2009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1F3D-FC85-4A1E-92B6-086F7FFC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483E-750B-414C-BBD1-828E1058CEA1}" type="datetimeFigureOut">
              <a:rPr lang="en-US" smtClean="0"/>
              <a:t>7/12/2009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1F3D-FC85-4A1E-92B6-086F7FFC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483E-750B-414C-BBD1-828E1058CEA1}" type="datetimeFigureOut">
              <a:rPr lang="en-US" smtClean="0"/>
              <a:t>7/12/2009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1F3D-FC85-4A1E-92B6-086F7FFC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483E-750B-414C-BBD1-828E1058CEA1}" type="datetimeFigureOut">
              <a:rPr lang="en-US" smtClean="0"/>
              <a:t>7/12/2009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1F3D-FC85-4A1E-92B6-086F7FFC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483E-750B-414C-BBD1-828E1058CEA1}" type="datetimeFigureOut">
              <a:rPr lang="en-US" smtClean="0"/>
              <a:t>7/12/2009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1F3D-FC85-4A1E-92B6-086F7FFC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7483E-750B-414C-BBD1-828E1058CEA1}" type="datetimeFigureOut">
              <a:rPr lang="en-US" smtClean="0"/>
              <a:t>7/12/2009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1F3D-FC85-4A1E-92B6-086F7FFC65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7483E-750B-414C-BBD1-828E1058CEA1}" type="datetimeFigureOut">
              <a:rPr lang="en-US" smtClean="0"/>
              <a:t>7/12/2009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91F3D-FC85-4A1E-92B6-086F7FFC65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hyperlink" Target="http://www.metricamerica.com/SI-Metric/liter.wmv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www.learnalberta.ca/Launch.aspx?content=%2fcontent%2fmesg%2fhtml%2fmath6web%2fmath6shell.html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hyperlink" Target="http://www.metricamerica.com/SI-Metric/meter.wmv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hyperlink" Target="http://www.metricamerica.com/SI-Metric/kilogram.wmv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ohaus.com/products/education/weblab/TBBread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53000" y="4495800"/>
            <a:ext cx="3581400" cy="129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000" b="1" smtClean="0">
                <a:latin typeface="Times New Roman" pitchFamily="18" charset="0"/>
              </a:rPr>
              <a:t>Lesson 1: Length</a:t>
            </a:r>
          </a:p>
        </p:txBody>
      </p:sp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1447800" y="6400800"/>
            <a:ext cx="6400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1400">
                <a:latin typeface="Times New Roman" pitchFamily="18" charset="0"/>
              </a:rPr>
              <a:t>T. Trimpe 2008   http://sciencespot.net/</a:t>
            </a:r>
          </a:p>
        </p:txBody>
      </p:sp>
      <p:pic>
        <p:nvPicPr>
          <p:cNvPr id="2052" name="Picture 5" descr="MCj0232723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962400"/>
            <a:ext cx="396240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6" descr="metricmania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762000"/>
            <a:ext cx="868680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24400" y="4191000"/>
            <a:ext cx="3581400" cy="129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000" b="1" smtClean="0">
                <a:latin typeface="Times New Roman" pitchFamily="18" charset="0"/>
              </a:rPr>
              <a:t>Lesson 3: </a:t>
            </a:r>
            <a:br>
              <a:rPr lang="en-US" sz="4000" b="1" smtClean="0">
                <a:latin typeface="Times New Roman" pitchFamily="18" charset="0"/>
              </a:rPr>
            </a:br>
            <a:r>
              <a:rPr lang="en-US" sz="4000" b="1" smtClean="0">
                <a:latin typeface="Times New Roman" pitchFamily="18" charset="0"/>
              </a:rPr>
              <a:t>Volume</a:t>
            </a:r>
          </a:p>
        </p:txBody>
      </p:sp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1447800" y="6400800"/>
            <a:ext cx="6400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1400">
                <a:latin typeface="Times New Roman" pitchFamily="18" charset="0"/>
              </a:rPr>
              <a:t>T. Trimpe 2008   http://sciencespot.net/</a:t>
            </a:r>
          </a:p>
        </p:txBody>
      </p:sp>
      <p:pic>
        <p:nvPicPr>
          <p:cNvPr id="2052" name="Picture 6" descr="metricmania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762000"/>
            <a:ext cx="868680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8" descr="MCj0290350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505200"/>
            <a:ext cx="2971800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152400" y="152400"/>
            <a:ext cx="8839200" cy="5794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English vs. Metric Units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1812925" y="3160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076" name="Text Box 66"/>
          <p:cNvSpPr txBox="1">
            <a:spLocks noChangeArrowheads="1"/>
          </p:cNvSpPr>
          <p:nvPr/>
        </p:nvSpPr>
        <p:spPr bwMode="auto">
          <a:xfrm>
            <a:off x="304800" y="1066800"/>
            <a:ext cx="50292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Which is larger? 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A. 1 liter or 1 gallon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B. 1 liter or 1 quart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C. 1 milligram or 1 fluid ounce</a:t>
            </a:r>
          </a:p>
        </p:txBody>
      </p:sp>
      <p:grpSp>
        <p:nvGrpSpPr>
          <p:cNvPr id="2" name="Group 112"/>
          <p:cNvGrpSpPr>
            <a:grpSpLocks/>
          </p:cNvGrpSpPr>
          <p:nvPr/>
        </p:nvGrpSpPr>
        <p:grpSpPr bwMode="auto">
          <a:xfrm>
            <a:off x="381000" y="1625600"/>
            <a:ext cx="3663950" cy="4822825"/>
            <a:chOff x="240" y="1024"/>
            <a:chExt cx="2308" cy="3038"/>
          </a:xfrm>
        </p:grpSpPr>
        <p:sp>
          <p:nvSpPr>
            <p:cNvPr id="3088" name="Oval 70"/>
            <p:cNvSpPr>
              <a:spLocks noChangeArrowheads="1"/>
            </p:cNvSpPr>
            <p:nvPr/>
          </p:nvSpPr>
          <p:spPr bwMode="auto">
            <a:xfrm>
              <a:off x="1088" y="1024"/>
              <a:ext cx="864" cy="288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" name="Text Box 86"/>
            <p:cNvSpPr txBox="1">
              <a:spLocks noChangeArrowheads="1"/>
            </p:cNvSpPr>
            <p:nvPr/>
          </p:nvSpPr>
          <p:spPr bwMode="auto">
            <a:xfrm>
              <a:off x="288" y="2448"/>
              <a:ext cx="14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Times New Roman" pitchFamily="18" charset="0"/>
                </a:rPr>
                <a:t>1 gallon = 3.79 liters</a:t>
              </a:r>
            </a:p>
          </p:txBody>
        </p:sp>
        <p:sp>
          <p:nvSpPr>
            <p:cNvPr id="3090" name="Text Box 93"/>
            <p:cNvSpPr txBox="1">
              <a:spLocks noChangeArrowheads="1"/>
            </p:cNvSpPr>
            <p:nvPr/>
          </p:nvSpPr>
          <p:spPr bwMode="auto">
            <a:xfrm>
              <a:off x="336" y="3696"/>
              <a:ext cx="192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>
                  <a:latin typeface="Times New Roman" pitchFamily="18" charset="0"/>
                </a:rPr>
                <a:t>It would take approximately 3 ¾ 1-liter bottles to equal a gallon.</a:t>
              </a:r>
            </a:p>
          </p:txBody>
        </p:sp>
        <p:pic>
          <p:nvPicPr>
            <p:cNvPr id="3091" name="Picture 96"/>
            <p:cNvPicPr>
              <a:picLocks noChangeAspect="1" noChangeArrowheads="1"/>
            </p:cNvPicPr>
            <p:nvPr/>
          </p:nvPicPr>
          <p:blipFill>
            <a:blip r:embed="rId2"/>
            <a:srcRect l="22441" r="25853"/>
            <a:stretch>
              <a:fillRect/>
            </a:stretch>
          </p:blipFill>
          <p:spPr bwMode="auto">
            <a:xfrm>
              <a:off x="240" y="2736"/>
              <a:ext cx="356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2" name="Picture 97"/>
            <p:cNvPicPr>
              <a:picLocks noChangeAspect="1" noChangeArrowheads="1"/>
            </p:cNvPicPr>
            <p:nvPr/>
          </p:nvPicPr>
          <p:blipFill>
            <a:blip r:embed="rId2"/>
            <a:srcRect l="22441" r="25853"/>
            <a:stretch>
              <a:fillRect/>
            </a:stretch>
          </p:blipFill>
          <p:spPr bwMode="auto">
            <a:xfrm>
              <a:off x="601" y="2736"/>
              <a:ext cx="356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3" name="Picture 98"/>
            <p:cNvPicPr>
              <a:picLocks noChangeAspect="1" noChangeArrowheads="1"/>
            </p:cNvPicPr>
            <p:nvPr/>
          </p:nvPicPr>
          <p:blipFill>
            <a:blip r:embed="rId2"/>
            <a:srcRect l="22441" r="25853"/>
            <a:stretch>
              <a:fillRect/>
            </a:stretch>
          </p:blipFill>
          <p:spPr bwMode="auto">
            <a:xfrm>
              <a:off x="963" y="2736"/>
              <a:ext cx="356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4" name="Picture 99"/>
            <p:cNvPicPr>
              <a:picLocks noChangeAspect="1" noChangeArrowheads="1"/>
            </p:cNvPicPr>
            <p:nvPr/>
          </p:nvPicPr>
          <p:blipFill>
            <a:blip r:embed="rId2"/>
            <a:srcRect l="22441" r="39946"/>
            <a:stretch>
              <a:fillRect/>
            </a:stretch>
          </p:blipFill>
          <p:spPr bwMode="auto">
            <a:xfrm>
              <a:off x="1325" y="2736"/>
              <a:ext cx="259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5" name="Picture 10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32" y="2592"/>
              <a:ext cx="916" cy="1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13"/>
          <p:cNvGrpSpPr>
            <a:grpSpLocks/>
          </p:cNvGrpSpPr>
          <p:nvPr/>
        </p:nvGrpSpPr>
        <p:grpSpPr bwMode="auto">
          <a:xfrm>
            <a:off x="2425700" y="1066800"/>
            <a:ext cx="6108700" cy="2120900"/>
            <a:chOff x="1528" y="672"/>
            <a:chExt cx="3848" cy="1336"/>
          </a:xfrm>
        </p:grpSpPr>
        <p:sp>
          <p:nvSpPr>
            <p:cNvPr id="3084" name="Oval 74"/>
            <p:cNvSpPr>
              <a:spLocks noChangeArrowheads="1"/>
            </p:cNvSpPr>
            <p:nvPr/>
          </p:nvSpPr>
          <p:spPr bwMode="auto">
            <a:xfrm>
              <a:off x="1528" y="1720"/>
              <a:ext cx="1256" cy="288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" name="Text Box 50"/>
            <p:cNvSpPr txBox="1">
              <a:spLocks noChangeArrowheads="1"/>
            </p:cNvSpPr>
            <p:nvPr/>
          </p:nvSpPr>
          <p:spPr bwMode="auto">
            <a:xfrm>
              <a:off x="3936" y="720"/>
              <a:ext cx="14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Times New Roman" pitchFamily="18" charset="0"/>
                </a:rPr>
                <a:t>1 fl oz = 29.573 ml</a:t>
              </a:r>
            </a:p>
          </p:txBody>
        </p:sp>
        <p:pic>
          <p:nvPicPr>
            <p:cNvPr id="3086" name="Picture 104"/>
            <p:cNvPicPr>
              <a:picLocks noChangeAspect="1" noChangeArrowheads="1"/>
            </p:cNvPicPr>
            <p:nvPr/>
          </p:nvPicPr>
          <p:blipFill>
            <a:blip r:embed="rId4"/>
            <a:srcRect r="5399"/>
            <a:stretch>
              <a:fillRect/>
            </a:stretch>
          </p:blipFill>
          <p:spPr bwMode="auto">
            <a:xfrm>
              <a:off x="3408" y="672"/>
              <a:ext cx="475" cy="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7" name="Text Box 105"/>
            <p:cNvSpPr txBox="1">
              <a:spLocks noChangeArrowheads="1"/>
            </p:cNvSpPr>
            <p:nvPr/>
          </p:nvSpPr>
          <p:spPr bwMode="auto">
            <a:xfrm>
              <a:off x="3936" y="960"/>
              <a:ext cx="1440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Times New Roman" pitchFamily="18" charset="0"/>
                </a:rPr>
                <a:t>1 12-oz can of soda would equal approximately 355 ml.</a:t>
              </a:r>
            </a:p>
          </p:txBody>
        </p:sp>
      </p:grpSp>
      <p:grpSp>
        <p:nvGrpSpPr>
          <p:cNvPr id="4" name="Group 114"/>
          <p:cNvGrpSpPr>
            <a:grpSpLocks/>
          </p:cNvGrpSpPr>
          <p:nvPr/>
        </p:nvGrpSpPr>
        <p:grpSpPr bwMode="auto">
          <a:xfrm>
            <a:off x="1676400" y="2171700"/>
            <a:ext cx="6553200" cy="3695700"/>
            <a:chOff x="1056" y="1368"/>
            <a:chExt cx="4128" cy="2328"/>
          </a:xfrm>
        </p:grpSpPr>
        <p:sp>
          <p:nvSpPr>
            <p:cNvPr id="3080" name="Oval 71"/>
            <p:cNvSpPr>
              <a:spLocks noChangeArrowheads="1"/>
            </p:cNvSpPr>
            <p:nvPr/>
          </p:nvSpPr>
          <p:spPr bwMode="auto">
            <a:xfrm>
              <a:off x="1056" y="1368"/>
              <a:ext cx="816" cy="288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" name="Text Box 107"/>
            <p:cNvSpPr txBox="1">
              <a:spLocks noChangeArrowheads="1"/>
            </p:cNvSpPr>
            <p:nvPr/>
          </p:nvSpPr>
          <p:spPr bwMode="auto">
            <a:xfrm>
              <a:off x="3360" y="2160"/>
              <a:ext cx="18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>
                  <a:latin typeface="Times New Roman" pitchFamily="18" charset="0"/>
                </a:rPr>
                <a:t>1 quart = 0.946 liters</a:t>
              </a:r>
            </a:p>
          </p:txBody>
        </p:sp>
        <p:pic>
          <p:nvPicPr>
            <p:cNvPr id="3082" name="Picture 10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56" y="2424"/>
              <a:ext cx="560" cy="1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3" name="Picture 109"/>
            <p:cNvPicPr>
              <a:picLocks noChangeAspect="1" noChangeArrowheads="1"/>
            </p:cNvPicPr>
            <p:nvPr/>
          </p:nvPicPr>
          <p:blipFill>
            <a:blip r:embed="rId6"/>
            <a:srcRect l="22441" r="36633"/>
            <a:stretch>
              <a:fillRect/>
            </a:stretch>
          </p:blipFill>
          <p:spPr bwMode="auto">
            <a:xfrm>
              <a:off x="3632" y="2400"/>
              <a:ext cx="448" cy="1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5794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Metric Units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812925" y="3160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304800" y="1127125"/>
            <a:ext cx="5105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Volume</a:t>
            </a:r>
            <a:r>
              <a:rPr lang="en-US" sz="2000">
                <a:latin typeface="Times New Roman" pitchFamily="18" charset="0"/>
              </a:rPr>
              <a:t> is the amount of space an object takes up. </a:t>
            </a: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The base unit of volume in the metric system in the </a:t>
            </a:r>
            <a:r>
              <a:rPr lang="en-US" sz="2000" b="1">
                <a:latin typeface="Times New Roman" pitchFamily="18" charset="0"/>
              </a:rPr>
              <a:t>liter</a:t>
            </a:r>
            <a:r>
              <a:rPr lang="en-US" sz="2000">
                <a:latin typeface="Times New Roman" pitchFamily="18" charset="0"/>
              </a:rPr>
              <a:t> and is represented by </a:t>
            </a:r>
            <a:r>
              <a:rPr lang="en-US" sz="2000" b="1">
                <a:latin typeface="Times New Roman" pitchFamily="18" charset="0"/>
              </a:rPr>
              <a:t>L or l</a:t>
            </a:r>
            <a:r>
              <a:rPr lang="en-US" sz="2000">
                <a:latin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Standard: 1 liter is equal to one cubic </a:t>
            </a:r>
            <a:r>
              <a:rPr lang="en-US" sz="2000" b="1">
                <a:latin typeface="Times New Roman" pitchFamily="18" charset="0"/>
              </a:rPr>
              <a:t>decimeter</a:t>
            </a:r>
            <a:r>
              <a:rPr lang="en-US" sz="2000">
                <a:latin typeface="Times New Roman" pitchFamily="18" charset="0"/>
              </a:rPr>
              <a:t> </a:t>
            </a:r>
          </a:p>
        </p:txBody>
      </p:sp>
      <p:sp>
        <p:nvSpPr>
          <p:cNvPr id="4101" name="Text Box 27"/>
          <p:cNvSpPr txBox="1">
            <a:spLocks noChangeArrowheads="1"/>
          </p:cNvSpPr>
          <p:nvPr/>
        </p:nvSpPr>
        <p:spPr bwMode="auto">
          <a:xfrm>
            <a:off x="304800" y="3260725"/>
            <a:ext cx="6096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Metric Units</a:t>
            </a: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1 liter (L) = 1000 milliliters (mL)</a:t>
            </a: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1 milliliter (mL) = 1 cm</a:t>
            </a:r>
            <a:r>
              <a:rPr lang="en-US" sz="2000" baseline="30000">
                <a:latin typeface="Times New Roman" pitchFamily="18" charset="0"/>
              </a:rPr>
              <a:t>3</a:t>
            </a:r>
            <a:r>
              <a:rPr lang="en-US" sz="2000">
                <a:latin typeface="Times New Roman" pitchFamily="18" charset="0"/>
              </a:rPr>
              <a:t> (or cc) = 1 gram*</a:t>
            </a:r>
          </a:p>
        </p:txBody>
      </p:sp>
      <p:sp>
        <p:nvSpPr>
          <p:cNvPr id="4102" name="WordArt 28"/>
          <p:cNvSpPr>
            <a:spLocks noChangeArrowheads="1" noChangeShapeType="1" noTextEdit="1"/>
          </p:cNvSpPr>
          <p:nvPr/>
        </p:nvSpPr>
        <p:spPr bwMode="auto">
          <a:xfrm rot="1551333">
            <a:off x="2657475" y="263525"/>
            <a:ext cx="304800" cy="40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L</a:t>
            </a:r>
          </a:p>
        </p:txBody>
      </p:sp>
      <p:sp>
        <p:nvSpPr>
          <p:cNvPr id="4103" name="WordArt 29"/>
          <p:cNvSpPr>
            <a:spLocks noChangeArrowheads="1" noChangeShapeType="1" noTextEdit="1"/>
          </p:cNvSpPr>
          <p:nvPr/>
        </p:nvSpPr>
        <p:spPr bwMode="auto">
          <a:xfrm rot="-1172199">
            <a:off x="874713" y="131763"/>
            <a:ext cx="457200" cy="601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kL</a:t>
            </a:r>
          </a:p>
        </p:txBody>
      </p:sp>
      <p:sp>
        <p:nvSpPr>
          <p:cNvPr id="4104" name="WordArt 30"/>
          <p:cNvSpPr>
            <a:spLocks noChangeArrowheads="1" noChangeShapeType="1" noTextEdit="1"/>
          </p:cNvSpPr>
          <p:nvPr/>
        </p:nvSpPr>
        <p:spPr bwMode="auto">
          <a:xfrm rot="-1286076">
            <a:off x="6248400" y="203200"/>
            <a:ext cx="4572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cL</a:t>
            </a:r>
          </a:p>
        </p:txBody>
      </p:sp>
      <p:sp>
        <p:nvSpPr>
          <p:cNvPr id="4105" name="WordArt 31"/>
          <p:cNvSpPr>
            <a:spLocks noChangeArrowheads="1" noChangeShapeType="1" noTextEdit="1"/>
          </p:cNvSpPr>
          <p:nvPr/>
        </p:nvSpPr>
        <p:spPr bwMode="auto">
          <a:xfrm rot="1338935">
            <a:off x="7924800" y="204788"/>
            <a:ext cx="4572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mL</a:t>
            </a:r>
          </a:p>
        </p:txBody>
      </p:sp>
      <p:sp>
        <p:nvSpPr>
          <p:cNvPr id="4106" name="Text Box 33"/>
          <p:cNvSpPr txBox="1">
            <a:spLocks noChangeArrowheads="1"/>
          </p:cNvSpPr>
          <p:nvPr/>
        </p:nvSpPr>
        <p:spPr bwMode="auto">
          <a:xfrm>
            <a:off x="304800" y="4784725"/>
            <a:ext cx="609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Which is larger?</a:t>
            </a:r>
          </a:p>
        </p:txBody>
      </p:sp>
      <p:sp>
        <p:nvSpPr>
          <p:cNvPr id="4107" name="Text Box 34"/>
          <p:cNvSpPr txBox="1">
            <a:spLocks noChangeArrowheads="1"/>
          </p:cNvSpPr>
          <p:nvPr/>
        </p:nvSpPr>
        <p:spPr bwMode="auto">
          <a:xfrm>
            <a:off x="685800" y="5241925"/>
            <a:ext cx="3886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A. 1 liter or 1500 milliliters</a:t>
            </a: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B. 200 milliliters or 1.2 liters</a:t>
            </a: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C. 12 cm</a:t>
            </a:r>
            <a:r>
              <a:rPr lang="en-US" sz="2000" baseline="30000">
                <a:latin typeface="Times New Roman" pitchFamily="18" charset="0"/>
              </a:rPr>
              <a:t>3</a:t>
            </a:r>
            <a:r>
              <a:rPr lang="en-US" sz="2000">
                <a:latin typeface="Times New Roman" pitchFamily="18" charset="0"/>
              </a:rPr>
              <a:t> or 1.2 milliliters*</a:t>
            </a:r>
          </a:p>
        </p:txBody>
      </p:sp>
      <p:sp>
        <p:nvSpPr>
          <p:cNvPr id="4108" name="Text Box 35"/>
          <p:cNvSpPr txBox="1">
            <a:spLocks noChangeArrowheads="1"/>
          </p:cNvSpPr>
          <p:nvPr/>
        </p:nvSpPr>
        <p:spPr bwMode="auto">
          <a:xfrm>
            <a:off x="4267200" y="5105400"/>
            <a:ext cx="426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000">
              <a:latin typeface="Times New Roman" pitchFamily="18" charset="0"/>
            </a:endParaRPr>
          </a:p>
        </p:txBody>
      </p:sp>
      <p:sp>
        <p:nvSpPr>
          <p:cNvPr id="4134" name="Rectangle 38"/>
          <p:cNvSpPr>
            <a:spLocks noChangeArrowheads="1"/>
          </p:cNvSpPr>
          <p:nvPr/>
        </p:nvSpPr>
        <p:spPr bwMode="auto">
          <a:xfrm>
            <a:off x="1905000" y="5241925"/>
            <a:ext cx="1905000" cy="381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35" name="Rectangle 39"/>
          <p:cNvSpPr>
            <a:spLocks noChangeArrowheads="1"/>
          </p:cNvSpPr>
          <p:nvPr/>
        </p:nvSpPr>
        <p:spPr bwMode="auto">
          <a:xfrm>
            <a:off x="990600" y="5699125"/>
            <a:ext cx="1828800" cy="381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36" name="Rectangle 40"/>
          <p:cNvSpPr>
            <a:spLocks noChangeArrowheads="1"/>
          </p:cNvSpPr>
          <p:nvPr/>
        </p:nvSpPr>
        <p:spPr bwMode="auto">
          <a:xfrm>
            <a:off x="1003300" y="6156325"/>
            <a:ext cx="838200" cy="381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112" name="Picture 42" descr="j042606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4648200"/>
            <a:ext cx="1250950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3" name="Text Box 43"/>
          <p:cNvSpPr txBox="1">
            <a:spLocks noChangeArrowheads="1"/>
          </p:cNvSpPr>
          <p:nvPr/>
        </p:nvSpPr>
        <p:spPr bwMode="auto">
          <a:xfrm>
            <a:off x="5791200" y="4824413"/>
            <a:ext cx="18288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Click the image to watch a short video about volume.</a:t>
            </a:r>
          </a:p>
        </p:txBody>
      </p:sp>
      <p:sp>
        <p:nvSpPr>
          <p:cNvPr id="4114" name="Text Box 47"/>
          <p:cNvSpPr txBox="1">
            <a:spLocks noChangeArrowheads="1"/>
          </p:cNvSpPr>
          <p:nvPr/>
        </p:nvSpPr>
        <p:spPr bwMode="auto">
          <a:xfrm>
            <a:off x="5334000" y="6324600"/>
            <a:ext cx="365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>
                <a:latin typeface="Times New Roman" pitchFamily="18" charset="0"/>
              </a:rPr>
              <a:t>* When referring to water</a:t>
            </a:r>
            <a:br>
              <a:rPr lang="en-US" sz="1000">
                <a:latin typeface="Times New Roman" pitchFamily="18" charset="0"/>
              </a:rPr>
            </a:br>
            <a:r>
              <a:rPr lang="en-US" sz="1000">
                <a:latin typeface="Times New Roman" pitchFamily="18" charset="0"/>
              </a:rPr>
              <a:t>Liter Image: http://www.dmturner.org/Teacher/Pictures/liter.gif</a:t>
            </a:r>
          </a:p>
        </p:txBody>
      </p:sp>
      <p:pic>
        <p:nvPicPr>
          <p:cNvPr id="4115" name="Picture 4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1066800"/>
            <a:ext cx="358140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4" grpId="0" animBg="1"/>
      <p:bldP spid="4135" grpId="0" animBg="1"/>
      <p:bldP spid="41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5794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Measuring Volume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812925" y="3160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85800" y="6400800"/>
            <a:ext cx="7772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Top Image: http://www.tea.state.tx.us/student.assessment/resources/online/2006/grade8/science/images/20graphicaa.gif</a:t>
            </a:r>
            <a:br>
              <a:rPr lang="en-US" sz="1000"/>
            </a:br>
            <a:r>
              <a:rPr lang="en-US" sz="1000"/>
              <a:t>Bottom Image: http://morrisonlabs.com/meniscus.htm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200400" y="990600"/>
            <a:ext cx="480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We will be using </a:t>
            </a:r>
            <a:r>
              <a:rPr lang="en-US" sz="2000" b="1">
                <a:latin typeface="Times New Roman" pitchFamily="18" charset="0"/>
              </a:rPr>
              <a:t>graduated cylinders</a:t>
            </a:r>
            <a:r>
              <a:rPr lang="en-US" sz="2000">
                <a:latin typeface="Times New Roman" pitchFamily="18" charset="0"/>
              </a:rPr>
              <a:t> to find the volume of liquids and other objects.</a:t>
            </a:r>
          </a:p>
        </p:txBody>
      </p:sp>
      <p:pic>
        <p:nvPicPr>
          <p:cNvPr id="5126" name="Picture 31"/>
          <p:cNvPicPr>
            <a:picLocks noChangeAspect="1" noChangeArrowheads="1"/>
          </p:cNvPicPr>
          <p:nvPr/>
        </p:nvPicPr>
        <p:blipFill>
          <a:blip r:embed="rId2"/>
          <a:srcRect r="1492"/>
          <a:stretch>
            <a:fillRect/>
          </a:stretch>
        </p:blipFill>
        <p:spPr bwMode="auto">
          <a:xfrm>
            <a:off x="381000" y="838200"/>
            <a:ext cx="2411413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Text Box 32"/>
          <p:cNvSpPr txBox="1">
            <a:spLocks noChangeArrowheads="1"/>
          </p:cNvSpPr>
          <p:nvPr/>
        </p:nvSpPr>
        <p:spPr bwMode="auto">
          <a:xfrm>
            <a:off x="3124200" y="2082800"/>
            <a:ext cx="59436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Read the measurement based on the bottom of the </a:t>
            </a:r>
            <a:r>
              <a:rPr lang="en-US" sz="2000" b="1">
                <a:latin typeface="Times New Roman" pitchFamily="18" charset="0"/>
              </a:rPr>
              <a:t>meniscus</a:t>
            </a:r>
            <a:r>
              <a:rPr lang="en-US" sz="2000">
                <a:latin typeface="Times New Roman" pitchFamily="18" charset="0"/>
              </a:rPr>
              <a:t> or curve. When using a real cylinder, make sure you are eye-level with the level of the water.</a:t>
            </a:r>
          </a:p>
          <a:p>
            <a:pPr algn="just"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What is the volume of water in the cylinder? _____mL</a:t>
            </a:r>
          </a:p>
        </p:txBody>
      </p:sp>
      <p:sp>
        <p:nvSpPr>
          <p:cNvPr id="5128" name="Line 33"/>
          <p:cNvSpPr>
            <a:spLocks noChangeShapeType="1"/>
          </p:cNvSpPr>
          <p:nvPr/>
        </p:nvSpPr>
        <p:spPr bwMode="auto">
          <a:xfrm flipH="1" flipV="1">
            <a:off x="2209800" y="1828800"/>
            <a:ext cx="990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533400" y="4310063"/>
            <a:ext cx="8305800" cy="1601787"/>
            <a:chOff x="336" y="2715"/>
            <a:chExt cx="5232" cy="1009"/>
          </a:xfrm>
        </p:grpSpPr>
        <p:pic>
          <p:nvPicPr>
            <p:cNvPr id="5130" name="Picture 3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6" y="2715"/>
              <a:ext cx="1434" cy="1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31" name="Text Box 36"/>
            <p:cNvSpPr txBox="1">
              <a:spLocks noChangeArrowheads="1"/>
            </p:cNvSpPr>
            <p:nvPr/>
          </p:nvSpPr>
          <p:spPr bwMode="auto">
            <a:xfrm>
              <a:off x="1824" y="2791"/>
              <a:ext cx="3744" cy="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What causes the meniscus?</a:t>
              </a:r>
            </a:p>
            <a:p>
              <a:pPr algn="just">
                <a:spcBef>
                  <a:spcPct val="50000"/>
                </a:spcBef>
              </a:pPr>
              <a:r>
                <a:rPr lang="en-US">
                  <a:latin typeface="Times New Roman" pitchFamily="18" charset="0"/>
                </a:rPr>
                <a:t>A concave meniscus occurs when the molecules of the liquid attract those of the container.  The glass attracts the water on the sides.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5794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Measuring Liquid Volume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812925" y="3160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 rot="-5400000">
            <a:off x="5607050" y="3397251"/>
            <a:ext cx="670718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"/>
              <a:t>Images created at http://www.standards.dfes.gov.uk/primaryframework/downloads/SWF/measuring_cylinder.swf</a:t>
            </a:r>
          </a:p>
        </p:txBody>
      </p:sp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228600" y="746125"/>
            <a:ext cx="868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What is the volume of water in each cylinder? </a:t>
            </a:r>
          </a:p>
        </p:txBody>
      </p:sp>
      <p:pic>
        <p:nvPicPr>
          <p:cNvPr id="6150" name="Picture 10"/>
          <p:cNvPicPr>
            <a:picLocks noChangeAspect="1" noChangeArrowheads="1"/>
          </p:cNvPicPr>
          <p:nvPr/>
        </p:nvPicPr>
        <p:blipFill>
          <a:blip r:embed="rId2"/>
          <a:srcRect l="22917" t="27777" r="62500" b="12962"/>
          <a:stretch>
            <a:fillRect/>
          </a:stretch>
        </p:blipFill>
        <p:spPr bwMode="auto">
          <a:xfrm>
            <a:off x="3770313" y="1295400"/>
            <a:ext cx="1674812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1"/>
          <p:cNvPicPr>
            <a:picLocks noChangeAspect="1" noChangeArrowheads="1"/>
          </p:cNvPicPr>
          <p:nvPr/>
        </p:nvPicPr>
        <p:blipFill>
          <a:blip r:embed="rId3"/>
          <a:srcRect l="22917" t="27779" r="62500" b="12962"/>
          <a:stretch>
            <a:fillRect/>
          </a:stretch>
        </p:blipFill>
        <p:spPr bwMode="auto">
          <a:xfrm>
            <a:off x="685800" y="1295400"/>
            <a:ext cx="1673225" cy="509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2"/>
          <p:cNvPicPr>
            <a:picLocks noChangeAspect="1" noChangeArrowheads="1"/>
          </p:cNvPicPr>
          <p:nvPr/>
        </p:nvPicPr>
        <p:blipFill>
          <a:blip r:embed="rId4"/>
          <a:srcRect l="22917" t="27779" r="62500" b="12962"/>
          <a:stretch>
            <a:fillRect/>
          </a:stretch>
        </p:blipFill>
        <p:spPr bwMode="auto">
          <a:xfrm>
            <a:off x="6858000" y="1295400"/>
            <a:ext cx="1660525" cy="506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Text Box 13"/>
          <p:cNvSpPr txBox="1">
            <a:spLocks noChangeArrowheads="1"/>
          </p:cNvSpPr>
          <p:nvPr/>
        </p:nvSpPr>
        <p:spPr bwMode="auto">
          <a:xfrm>
            <a:off x="152400" y="6461125"/>
            <a:ext cx="868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Pay attention to the scales for each cylinder.</a:t>
            </a:r>
          </a:p>
        </p:txBody>
      </p:sp>
      <p:sp>
        <p:nvSpPr>
          <p:cNvPr id="6154" name="WordArt 14"/>
          <p:cNvSpPr>
            <a:spLocks noChangeArrowheads="1" noChangeShapeType="1" noTextEdit="1"/>
          </p:cNvSpPr>
          <p:nvPr/>
        </p:nvSpPr>
        <p:spPr bwMode="auto">
          <a:xfrm>
            <a:off x="762000" y="5486400"/>
            <a:ext cx="352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A</a:t>
            </a:r>
          </a:p>
        </p:txBody>
      </p:sp>
      <p:sp>
        <p:nvSpPr>
          <p:cNvPr id="6155" name="WordArt 15"/>
          <p:cNvSpPr>
            <a:spLocks noChangeArrowheads="1" noChangeShapeType="1" noTextEdit="1"/>
          </p:cNvSpPr>
          <p:nvPr/>
        </p:nvSpPr>
        <p:spPr bwMode="auto">
          <a:xfrm>
            <a:off x="3838575" y="5486400"/>
            <a:ext cx="352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B</a:t>
            </a:r>
          </a:p>
        </p:txBody>
      </p:sp>
      <p:sp>
        <p:nvSpPr>
          <p:cNvPr id="6156" name="WordArt 16"/>
          <p:cNvSpPr>
            <a:spLocks noChangeArrowheads="1" noChangeShapeType="1" noTextEdit="1"/>
          </p:cNvSpPr>
          <p:nvPr/>
        </p:nvSpPr>
        <p:spPr bwMode="auto">
          <a:xfrm>
            <a:off x="6934200" y="5486400"/>
            <a:ext cx="352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5794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Measuring Solid Volume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812925" y="3160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172" name="Text Box 9"/>
          <p:cNvSpPr txBox="1">
            <a:spLocks noChangeArrowheads="1"/>
          </p:cNvSpPr>
          <p:nvPr/>
        </p:nvSpPr>
        <p:spPr bwMode="auto">
          <a:xfrm>
            <a:off x="152400" y="6096000"/>
            <a:ext cx="5257800" cy="60960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  <a:hlinkClick r:id="rId2"/>
              </a:rPr>
              <a:t>Click here for an online activity about volume</a:t>
            </a:r>
            <a:r>
              <a:rPr lang="en-US" sz="1600">
                <a:latin typeface="Times New Roman" pitchFamily="18" charset="0"/>
              </a:rPr>
              <a:t>.  </a:t>
            </a:r>
            <a:br>
              <a:rPr lang="en-US" sz="1600">
                <a:latin typeface="Times New Roman" pitchFamily="18" charset="0"/>
              </a:rPr>
            </a:br>
            <a:r>
              <a:rPr lang="en-US" sz="1600">
                <a:latin typeface="Times New Roman" pitchFamily="18" charset="0"/>
              </a:rPr>
              <a:t>Choose Lessons </a:t>
            </a:r>
            <a:r>
              <a:rPr lang="en-US" sz="1600">
                <a:latin typeface="Times New Roman" pitchFamily="18" charset="0"/>
                <a:sym typeface="Wingdings" pitchFamily="2" charset="2"/>
              </a:rPr>
              <a:t> Volume &amp; Displacement</a:t>
            </a:r>
            <a:endParaRPr lang="en-US" sz="1600">
              <a:latin typeface="Times New Roman" pitchFamily="18" charset="0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81000" y="838200"/>
            <a:ext cx="2895600" cy="2197100"/>
            <a:chOff x="3360" y="576"/>
            <a:chExt cx="1824" cy="1384"/>
          </a:xfrm>
        </p:grpSpPr>
        <p:sp>
          <p:nvSpPr>
            <p:cNvPr id="7181" name="AutoShape 12"/>
            <p:cNvSpPr>
              <a:spLocks noChangeArrowheads="1"/>
            </p:cNvSpPr>
            <p:nvPr/>
          </p:nvSpPr>
          <p:spPr bwMode="auto">
            <a:xfrm>
              <a:off x="3360" y="576"/>
              <a:ext cx="1313" cy="1113"/>
            </a:xfrm>
            <a:prstGeom prst="cube">
              <a:avLst>
                <a:gd name="adj" fmla="val 25000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2" name="Text Box 13"/>
            <p:cNvSpPr txBox="1">
              <a:spLocks noChangeArrowheads="1"/>
            </p:cNvSpPr>
            <p:nvPr/>
          </p:nvSpPr>
          <p:spPr bwMode="auto">
            <a:xfrm>
              <a:off x="3553" y="1729"/>
              <a:ext cx="57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10 cm</a:t>
              </a:r>
            </a:p>
          </p:txBody>
        </p:sp>
        <p:sp>
          <p:nvSpPr>
            <p:cNvPr id="7183" name="Text Box 14"/>
            <p:cNvSpPr txBox="1">
              <a:spLocks noChangeArrowheads="1"/>
            </p:cNvSpPr>
            <p:nvPr/>
          </p:nvSpPr>
          <p:spPr bwMode="auto">
            <a:xfrm>
              <a:off x="4605" y="854"/>
              <a:ext cx="57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9 cm</a:t>
              </a:r>
            </a:p>
          </p:txBody>
        </p:sp>
        <p:sp>
          <p:nvSpPr>
            <p:cNvPr id="7184" name="Text Box 15"/>
            <p:cNvSpPr txBox="1">
              <a:spLocks noChangeArrowheads="1"/>
            </p:cNvSpPr>
            <p:nvPr/>
          </p:nvSpPr>
          <p:spPr bwMode="auto">
            <a:xfrm>
              <a:off x="4441" y="1490"/>
              <a:ext cx="57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8 cm</a:t>
              </a:r>
            </a:p>
          </p:txBody>
        </p:sp>
      </p:grpSp>
      <p:sp>
        <p:nvSpPr>
          <p:cNvPr id="7174" name="Text Box 11"/>
          <p:cNvSpPr txBox="1">
            <a:spLocks noChangeArrowheads="1"/>
          </p:cNvSpPr>
          <p:nvPr/>
        </p:nvSpPr>
        <p:spPr bwMode="auto">
          <a:xfrm>
            <a:off x="3394075" y="990600"/>
            <a:ext cx="49466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We can measure the volume of regular object using the formula </a:t>
            </a:r>
            <a:r>
              <a:rPr lang="en-US" sz="2000" b="1">
                <a:latin typeface="Times New Roman" pitchFamily="18" charset="0"/>
              </a:rPr>
              <a:t>length x width x height</a:t>
            </a:r>
            <a:r>
              <a:rPr lang="en-US" sz="2000">
                <a:latin typeface="Times New Roman" pitchFamily="18" charset="0"/>
              </a:rPr>
              <a:t>.</a:t>
            </a:r>
          </a:p>
        </p:txBody>
      </p:sp>
      <p:sp>
        <p:nvSpPr>
          <p:cNvPr id="7175" name="Text Box 17"/>
          <p:cNvSpPr txBox="1">
            <a:spLocks noChangeArrowheads="1"/>
          </p:cNvSpPr>
          <p:nvPr/>
        </p:nvSpPr>
        <p:spPr bwMode="auto">
          <a:xfrm>
            <a:off x="3200400" y="21336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_____ X _____ X _____ = _____</a:t>
            </a:r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411163" y="2895600"/>
            <a:ext cx="8596312" cy="3810000"/>
            <a:chOff x="259" y="1824"/>
            <a:chExt cx="5415" cy="2400"/>
          </a:xfrm>
        </p:grpSpPr>
        <p:sp>
          <p:nvSpPr>
            <p:cNvPr id="7177" name="Text Box 4"/>
            <p:cNvSpPr txBox="1">
              <a:spLocks noChangeArrowheads="1"/>
            </p:cNvSpPr>
            <p:nvPr/>
          </p:nvSpPr>
          <p:spPr bwMode="auto">
            <a:xfrm rot="-5400000">
              <a:off x="4541" y="3091"/>
              <a:ext cx="201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000"/>
                <a:t>http://resources.edb.gov.hk/~s1sci/R_S1Science/sp/en/syllabus/unit14/new/testingmain1.htm</a:t>
              </a:r>
            </a:p>
          </p:txBody>
        </p:sp>
        <p:sp>
          <p:nvSpPr>
            <p:cNvPr id="7178" name="Text Box 5"/>
            <p:cNvSpPr txBox="1">
              <a:spLocks noChangeArrowheads="1"/>
            </p:cNvSpPr>
            <p:nvPr/>
          </p:nvSpPr>
          <p:spPr bwMode="auto">
            <a:xfrm>
              <a:off x="259" y="2076"/>
              <a:ext cx="297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We can measure the volume of </a:t>
              </a:r>
              <a:br>
                <a:rPr lang="en-US" sz="2000">
                  <a:latin typeface="Times New Roman" pitchFamily="18" charset="0"/>
                </a:rPr>
              </a:br>
              <a:r>
                <a:rPr lang="en-US" sz="2000">
                  <a:latin typeface="Times New Roman" pitchFamily="18" charset="0"/>
                </a:rPr>
                <a:t>irregular object using </a:t>
              </a:r>
              <a:r>
                <a:rPr lang="en-US" sz="2000" b="1">
                  <a:latin typeface="Times New Roman" pitchFamily="18" charset="0"/>
                </a:rPr>
                <a:t>water displacement</a:t>
              </a:r>
              <a:r>
                <a:rPr lang="en-US" sz="2000">
                  <a:latin typeface="Times New Roman" pitchFamily="18" charset="0"/>
                </a:rPr>
                <a:t>. </a:t>
              </a:r>
            </a:p>
          </p:txBody>
        </p:sp>
        <p:pic>
          <p:nvPicPr>
            <p:cNvPr id="7179" name="Picture 1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07" y="1824"/>
              <a:ext cx="1669" cy="2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80" name="Text Box 18"/>
            <p:cNvSpPr txBox="1">
              <a:spLocks noChangeArrowheads="1"/>
            </p:cNvSpPr>
            <p:nvPr/>
          </p:nvSpPr>
          <p:spPr bwMode="auto">
            <a:xfrm>
              <a:off x="336" y="2640"/>
              <a:ext cx="2352" cy="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1600">
                  <a:latin typeface="Times New Roman" pitchFamily="18" charset="0"/>
                </a:rPr>
                <a:t>Amount of H</a:t>
              </a:r>
              <a:r>
                <a:rPr lang="en-US" sz="1600" baseline="-25000">
                  <a:latin typeface="Times New Roman" pitchFamily="18" charset="0"/>
                </a:rPr>
                <a:t>2</a:t>
              </a:r>
              <a:r>
                <a:rPr lang="en-US" sz="1600">
                  <a:latin typeface="Times New Roman" pitchFamily="18" charset="0"/>
                </a:rPr>
                <a:t>O with object = ______</a:t>
              </a:r>
              <a:br>
                <a:rPr lang="en-US" sz="1600">
                  <a:latin typeface="Times New Roman" pitchFamily="18" charset="0"/>
                </a:rPr>
              </a:br>
              <a:r>
                <a:rPr lang="en-US" sz="1600">
                  <a:latin typeface="Times New Roman" pitchFamily="18" charset="0"/>
                </a:rPr>
                <a:t/>
              </a:r>
              <a:br>
                <a:rPr lang="en-US" sz="1600">
                  <a:latin typeface="Times New Roman" pitchFamily="18" charset="0"/>
                </a:rPr>
              </a:br>
              <a:r>
                <a:rPr lang="en-US" sz="1600">
                  <a:latin typeface="Times New Roman" pitchFamily="18" charset="0"/>
                </a:rPr>
                <a:t>About of H</a:t>
              </a:r>
              <a:r>
                <a:rPr lang="en-US" sz="1600" baseline="-25000">
                  <a:latin typeface="Times New Roman" pitchFamily="18" charset="0"/>
                </a:rPr>
                <a:t>2</a:t>
              </a:r>
              <a:r>
                <a:rPr lang="en-US" sz="1600">
                  <a:latin typeface="Times New Roman" pitchFamily="18" charset="0"/>
                </a:rPr>
                <a:t>O without object = ______</a:t>
              </a:r>
              <a:br>
                <a:rPr lang="en-US" sz="1600">
                  <a:latin typeface="Times New Roman" pitchFamily="18" charset="0"/>
                </a:rPr>
              </a:br>
              <a:r>
                <a:rPr lang="en-US" sz="1600">
                  <a:latin typeface="Times New Roman" pitchFamily="18" charset="0"/>
                </a:rPr>
                <a:t/>
              </a:r>
              <a:br>
                <a:rPr lang="en-US" sz="1600">
                  <a:latin typeface="Times New Roman" pitchFamily="18" charset="0"/>
                </a:rPr>
              </a:br>
              <a:r>
                <a:rPr lang="en-US" sz="1600">
                  <a:latin typeface="Times New Roman" pitchFamily="18" charset="0"/>
                </a:rPr>
                <a:t>Difference = Volume = ______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aveuse" pitchFamily="2" charset="0"/>
              </a:rPr>
              <a:t>Measuring Temperature</a:t>
            </a:r>
            <a:endParaRPr lang="en-US" dirty="0">
              <a:latin typeface="Baveuse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metric way…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5000" y="50292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Lesson 4: Temperature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81000"/>
            <a:ext cx="4572000" cy="1754326"/>
          </a:xfrm>
          <a:prstGeom prst="rect">
            <a:avLst/>
          </a:prstGeom>
          <a:solidFill>
            <a:srgbClr val="FFFF00"/>
          </a:solidFill>
          <a:ln cmpd="tri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Temperature is measured in Celsius degrees or in Kelvin</a:t>
            </a:r>
            <a:endParaRPr lang="en-US" sz="3600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2438400"/>
          <a:ext cx="6096000" cy="330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Measurement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Fahrenheit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Celsius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Kelvin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Boiling Point of 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212°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r>
                        <a:rPr lang="en-US" dirty="0" smtClean="0"/>
                        <a:t>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Body Temperature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98.6</a:t>
                      </a:r>
                      <a:r>
                        <a:rPr lang="en-US" dirty="0" smtClean="0"/>
                        <a:t>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r>
                        <a:rPr lang="en-US" dirty="0" smtClean="0"/>
                        <a:t>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Room Temperature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</a:t>
                      </a:r>
                      <a:r>
                        <a:rPr lang="en-US" dirty="0" smtClean="0"/>
                        <a:t>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r>
                        <a:rPr lang="en-US" dirty="0" smtClean="0"/>
                        <a:t>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Freezing Point of Water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r>
                        <a:rPr lang="en-US" dirty="0" smtClean="0"/>
                        <a:t>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r>
                        <a:rPr lang="en-US" dirty="0" smtClean="0"/>
                        <a:t>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Absolute</a:t>
                      </a:r>
                      <a:r>
                        <a:rPr lang="en-US" baseline="0" dirty="0" smtClean="0"/>
                        <a:t> Zero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-460</a:t>
                      </a:r>
                      <a:r>
                        <a:rPr lang="en-US" dirty="0" smtClean="0"/>
                        <a:t>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-273</a:t>
                      </a:r>
                      <a:r>
                        <a:rPr lang="en-US" dirty="0" smtClean="0"/>
                        <a:t>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202810">
            <a:off x="6195499" y="111667"/>
            <a:ext cx="28575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Read these thermometers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2209800" cy="55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524000"/>
            <a:ext cx="2209800" cy="55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24000"/>
            <a:ext cx="2209800" cy="55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1524000"/>
            <a:ext cx="2209800" cy="55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Oval 9"/>
          <p:cNvSpPr/>
          <p:nvPr/>
        </p:nvSpPr>
        <p:spPr>
          <a:xfrm>
            <a:off x="838200" y="6400800"/>
            <a:ext cx="381000" cy="381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124200" y="6400800"/>
            <a:ext cx="381000" cy="381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410200" y="6400800"/>
            <a:ext cx="381000" cy="381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772400" y="6400800"/>
            <a:ext cx="381000" cy="381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14400" y="2895600"/>
            <a:ext cx="228600" cy="3657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200400" y="3962400"/>
            <a:ext cx="228600" cy="2667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486400" y="3124200"/>
            <a:ext cx="228600" cy="33528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848600" y="5257800"/>
            <a:ext cx="228600" cy="1295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152400" y="152400"/>
            <a:ext cx="8839200" cy="5794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English vs. Metric Units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1812925" y="3160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076" name="Text Box 59"/>
          <p:cNvSpPr txBox="1">
            <a:spLocks noChangeArrowheads="1"/>
          </p:cNvSpPr>
          <p:nvPr/>
        </p:nvSpPr>
        <p:spPr bwMode="auto">
          <a:xfrm>
            <a:off x="2057400" y="6400800"/>
            <a:ext cx="533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Times New Roman" pitchFamily="18" charset="0"/>
              </a:rPr>
              <a:t>Left Image: http://webapps.lsa.umich.edu/physics/demolab/controls/imagedemosm.aspx?picid=1167</a:t>
            </a:r>
            <a:br>
              <a:rPr lang="en-US" sz="1000">
                <a:latin typeface="Times New Roman" pitchFamily="18" charset="0"/>
              </a:rPr>
            </a:br>
            <a:r>
              <a:rPr lang="en-US" sz="1000">
                <a:latin typeface="Times New Roman" pitchFamily="18" charset="0"/>
              </a:rPr>
              <a:t>Right Image: http://share.lancealan.com/N800%20ruler.jpg</a:t>
            </a:r>
          </a:p>
        </p:txBody>
      </p:sp>
      <p:sp>
        <p:nvSpPr>
          <p:cNvPr id="3077" name="Text Box 66"/>
          <p:cNvSpPr txBox="1">
            <a:spLocks noChangeArrowheads="1"/>
          </p:cNvSpPr>
          <p:nvPr/>
        </p:nvSpPr>
        <p:spPr bwMode="auto">
          <a:xfrm>
            <a:off x="304800" y="1066800"/>
            <a:ext cx="37338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Which is longer? 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A.  1 mile or 1 kilometer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B. 1 yard or 1 meter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C. 1 inch or 1 centimeter</a:t>
            </a:r>
          </a:p>
        </p:txBody>
      </p:sp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685800" y="1524000"/>
            <a:ext cx="7848600" cy="976313"/>
            <a:chOff x="432" y="960"/>
            <a:chExt cx="4944" cy="615"/>
          </a:xfrm>
        </p:grpSpPr>
        <p:grpSp>
          <p:nvGrpSpPr>
            <p:cNvPr id="3" name="Group 68"/>
            <p:cNvGrpSpPr>
              <a:grpSpLocks/>
            </p:cNvGrpSpPr>
            <p:nvPr/>
          </p:nvGrpSpPr>
          <p:grpSpPr bwMode="auto">
            <a:xfrm>
              <a:off x="3120" y="960"/>
              <a:ext cx="2256" cy="615"/>
              <a:chOff x="2160" y="1488"/>
              <a:chExt cx="2256" cy="615"/>
            </a:xfrm>
          </p:grpSpPr>
          <p:sp>
            <p:nvSpPr>
              <p:cNvPr id="3092" name="Text Box 50"/>
              <p:cNvSpPr txBox="1">
                <a:spLocks noChangeArrowheads="1"/>
              </p:cNvSpPr>
              <p:nvPr/>
            </p:nvSpPr>
            <p:spPr bwMode="auto">
              <a:xfrm>
                <a:off x="2808" y="1872"/>
                <a:ext cx="960" cy="2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imes New Roman" pitchFamily="18" charset="0"/>
                  </a:rPr>
                  <a:t>1.6 kilometers</a:t>
                </a:r>
              </a:p>
            </p:txBody>
          </p:sp>
          <p:sp>
            <p:nvSpPr>
              <p:cNvPr id="3093" name="Text Box 8"/>
              <p:cNvSpPr txBox="1">
                <a:spLocks noChangeArrowheads="1"/>
              </p:cNvSpPr>
              <p:nvPr/>
            </p:nvSpPr>
            <p:spPr bwMode="auto">
              <a:xfrm>
                <a:off x="3000" y="1488"/>
                <a:ext cx="576" cy="2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Times New Roman" pitchFamily="18" charset="0"/>
                  </a:rPr>
                  <a:t>1 mile</a:t>
                </a:r>
              </a:p>
            </p:txBody>
          </p:sp>
          <p:sp>
            <p:nvSpPr>
              <p:cNvPr id="3094" name="Line 60"/>
              <p:cNvSpPr>
                <a:spLocks noChangeShapeType="1"/>
              </p:cNvSpPr>
              <p:nvPr/>
            </p:nvSpPr>
            <p:spPr bwMode="auto">
              <a:xfrm>
                <a:off x="2160" y="1728"/>
                <a:ext cx="2256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" name="Group 67"/>
              <p:cNvGrpSpPr>
                <a:grpSpLocks/>
              </p:cNvGrpSpPr>
              <p:nvPr/>
            </p:nvGrpSpPr>
            <p:grpSpPr bwMode="auto">
              <a:xfrm>
                <a:off x="2160" y="1853"/>
                <a:ext cx="2256" cy="0"/>
                <a:chOff x="2160" y="1920"/>
                <a:chExt cx="2256" cy="0"/>
              </a:xfrm>
            </p:grpSpPr>
            <p:sp>
              <p:nvSpPr>
                <p:cNvPr id="3096" name="Line 62"/>
                <p:cNvSpPr>
                  <a:spLocks noChangeShapeType="1"/>
                </p:cNvSpPr>
                <p:nvPr/>
              </p:nvSpPr>
              <p:spPr bwMode="auto">
                <a:xfrm>
                  <a:off x="2160" y="1920"/>
                  <a:ext cx="1248" cy="0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97" name="Line 64"/>
                <p:cNvSpPr>
                  <a:spLocks noChangeShapeType="1"/>
                </p:cNvSpPr>
                <p:nvPr/>
              </p:nvSpPr>
              <p:spPr bwMode="auto">
                <a:xfrm>
                  <a:off x="3408" y="1920"/>
                  <a:ext cx="1008" cy="0"/>
                </a:xfrm>
                <a:prstGeom prst="line">
                  <a:avLst/>
                </a:prstGeom>
                <a:noFill/>
                <a:ln w="762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091" name="Oval 70"/>
            <p:cNvSpPr>
              <a:spLocks noChangeArrowheads="1"/>
            </p:cNvSpPr>
            <p:nvPr/>
          </p:nvSpPr>
          <p:spPr bwMode="auto">
            <a:xfrm>
              <a:off x="432" y="1008"/>
              <a:ext cx="624" cy="288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76"/>
          <p:cNvGrpSpPr>
            <a:grpSpLocks/>
          </p:cNvGrpSpPr>
          <p:nvPr/>
        </p:nvGrpSpPr>
        <p:grpSpPr bwMode="auto">
          <a:xfrm>
            <a:off x="1828800" y="2184400"/>
            <a:ext cx="6791325" cy="3897313"/>
            <a:chOff x="1152" y="1376"/>
            <a:chExt cx="4278" cy="2455"/>
          </a:xfrm>
        </p:grpSpPr>
        <p:grpSp>
          <p:nvGrpSpPr>
            <p:cNvPr id="6" name="Group 69"/>
            <p:cNvGrpSpPr>
              <a:grpSpLocks/>
            </p:cNvGrpSpPr>
            <p:nvPr/>
          </p:nvGrpSpPr>
          <p:grpSpPr bwMode="auto">
            <a:xfrm>
              <a:off x="3168" y="2016"/>
              <a:ext cx="2262" cy="1815"/>
              <a:chOff x="288" y="2208"/>
              <a:chExt cx="2262" cy="1815"/>
            </a:xfrm>
          </p:grpSpPr>
          <p:pic>
            <p:nvPicPr>
              <p:cNvPr id="3088" name="Picture 57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88" y="2208"/>
                <a:ext cx="2262" cy="1523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3089" name="Text Box 56"/>
              <p:cNvSpPr txBox="1">
                <a:spLocks noChangeArrowheads="1"/>
              </p:cNvSpPr>
              <p:nvPr/>
            </p:nvSpPr>
            <p:spPr bwMode="auto">
              <a:xfrm>
                <a:off x="555" y="3792"/>
                <a:ext cx="1728" cy="2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>
                    <a:latin typeface="Times New Roman" pitchFamily="18" charset="0"/>
                  </a:rPr>
                  <a:t>1 yard = 0.9444 meters</a:t>
                </a:r>
              </a:p>
            </p:txBody>
          </p:sp>
        </p:grpSp>
        <p:sp>
          <p:nvSpPr>
            <p:cNvPr id="3087" name="Oval 71"/>
            <p:cNvSpPr>
              <a:spLocks noChangeArrowheads="1"/>
            </p:cNvSpPr>
            <p:nvPr/>
          </p:nvSpPr>
          <p:spPr bwMode="auto">
            <a:xfrm>
              <a:off x="1152" y="1376"/>
              <a:ext cx="768" cy="288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" name="Group 75"/>
          <p:cNvGrpSpPr>
            <a:grpSpLocks/>
          </p:cNvGrpSpPr>
          <p:nvPr/>
        </p:nvGrpSpPr>
        <p:grpSpPr bwMode="auto">
          <a:xfrm>
            <a:off x="228600" y="2743200"/>
            <a:ext cx="4343400" cy="2995613"/>
            <a:chOff x="144" y="1728"/>
            <a:chExt cx="2736" cy="1887"/>
          </a:xfrm>
        </p:grpSpPr>
        <p:grpSp>
          <p:nvGrpSpPr>
            <p:cNvPr id="8" name="Group 58"/>
            <p:cNvGrpSpPr>
              <a:grpSpLocks/>
            </p:cNvGrpSpPr>
            <p:nvPr/>
          </p:nvGrpSpPr>
          <p:grpSpPr bwMode="auto">
            <a:xfrm>
              <a:off x="144" y="2400"/>
              <a:ext cx="2736" cy="1215"/>
              <a:chOff x="336" y="2856"/>
              <a:chExt cx="2736" cy="1215"/>
            </a:xfrm>
          </p:grpSpPr>
          <p:pic>
            <p:nvPicPr>
              <p:cNvPr id="3083" name="Picture 9"/>
              <p:cNvPicPr>
                <a:picLocks noChangeAspect="1" noChangeArrowheads="1"/>
              </p:cNvPicPr>
              <p:nvPr/>
            </p:nvPicPr>
            <p:blipFill>
              <a:blip r:embed="rId3"/>
              <a:srcRect t="70000"/>
              <a:stretch>
                <a:fillRect/>
              </a:stretch>
            </p:blipFill>
            <p:spPr bwMode="auto">
              <a:xfrm>
                <a:off x="336" y="2856"/>
                <a:ext cx="2736" cy="4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84" name="Picture 10"/>
              <p:cNvPicPr>
                <a:picLocks noChangeAspect="1" noChangeArrowheads="1"/>
              </p:cNvPicPr>
              <p:nvPr/>
            </p:nvPicPr>
            <p:blipFill>
              <a:blip r:embed="rId3"/>
              <a:srcRect t="3331" b="66669"/>
              <a:stretch>
                <a:fillRect/>
              </a:stretch>
            </p:blipFill>
            <p:spPr bwMode="auto">
              <a:xfrm>
                <a:off x="336" y="3348"/>
                <a:ext cx="2736" cy="4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85" name="Text Box 12"/>
              <p:cNvSpPr txBox="1">
                <a:spLocks noChangeArrowheads="1"/>
              </p:cNvSpPr>
              <p:nvPr/>
            </p:nvSpPr>
            <p:spPr bwMode="auto">
              <a:xfrm>
                <a:off x="816" y="3840"/>
                <a:ext cx="16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>
                    <a:latin typeface="Times New Roman" pitchFamily="18" charset="0"/>
                  </a:rPr>
                  <a:t>1 inch = 2.54 centimeters</a:t>
                </a:r>
              </a:p>
            </p:txBody>
          </p:sp>
        </p:grpSp>
        <p:sp>
          <p:nvSpPr>
            <p:cNvPr id="3082" name="Oval 74"/>
            <p:cNvSpPr>
              <a:spLocks noChangeArrowheads="1"/>
            </p:cNvSpPr>
            <p:nvPr/>
          </p:nvSpPr>
          <p:spPr bwMode="auto">
            <a:xfrm>
              <a:off x="336" y="1728"/>
              <a:ext cx="768" cy="288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5794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Metric Units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812925" y="3160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304800" y="1066800"/>
            <a:ext cx="84582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The basic unit of length in the metric system in the </a:t>
            </a:r>
            <a:r>
              <a:rPr lang="en-US" sz="2000" b="1">
                <a:latin typeface="Times New Roman" pitchFamily="18" charset="0"/>
              </a:rPr>
              <a:t>meter</a:t>
            </a:r>
            <a:r>
              <a:rPr lang="en-US" sz="2000">
                <a:latin typeface="Times New Roman" pitchFamily="18" charset="0"/>
              </a:rPr>
              <a:t> and is represented by a lowercase </a:t>
            </a:r>
            <a:r>
              <a:rPr lang="en-US" sz="2000" b="1">
                <a:latin typeface="Times New Roman" pitchFamily="18" charset="0"/>
              </a:rPr>
              <a:t>m</a:t>
            </a:r>
            <a:r>
              <a:rPr lang="en-US" sz="2000">
                <a:latin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Standard: The </a:t>
            </a:r>
            <a:r>
              <a:rPr lang="en-US" sz="2000" b="1">
                <a:latin typeface="Times New Roman" pitchFamily="18" charset="0"/>
              </a:rPr>
              <a:t>distance</a:t>
            </a:r>
            <a:r>
              <a:rPr lang="en-US" sz="2000">
                <a:latin typeface="Times New Roman" pitchFamily="18" charset="0"/>
              </a:rPr>
              <a:t> traveled by </a:t>
            </a:r>
            <a:r>
              <a:rPr lang="en-US" sz="2000" b="1">
                <a:latin typeface="Times New Roman" pitchFamily="18" charset="0"/>
              </a:rPr>
              <a:t>light</a:t>
            </a:r>
            <a:r>
              <a:rPr lang="en-US" sz="2000">
                <a:latin typeface="Times New Roman" pitchFamily="18" charset="0"/>
              </a:rPr>
              <a:t> in absolute vacuum in 1⁄299,792,458 of a second.</a:t>
            </a:r>
          </a:p>
        </p:txBody>
      </p:sp>
      <p:sp>
        <p:nvSpPr>
          <p:cNvPr id="4101" name="Text Box 27"/>
          <p:cNvSpPr txBox="1">
            <a:spLocks noChangeArrowheads="1"/>
          </p:cNvSpPr>
          <p:nvPr/>
        </p:nvSpPr>
        <p:spPr bwMode="auto">
          <a:xfrm>
            <a:off x="304800" y="2667000"/>
            <a:ext cx="60960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Metric Units</a:t>
            </a: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1 Kilometer (km) = 1000 meters</a:t>
            </a: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1 Meter = 100 Centimeters (cm) </a:t>
            </a: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1 Meter = 1000 Millimeters (mm)</a:t>
            </a:r>
          </a:p>
        </p:txBody>
      </p:sp>
      <p:sp>
        <p:nvSpPr>
          <p:cNvPr id="4102" name="WordArt 28"/>
          <p:cNvSpPr>
            <a:spLocks noChangeArrowheads="1" noChangeShapeType="1" noTextEdit="1"/>
          </p:cNvSpPr>
          <p:nvPr/>
        </p:nvSpPr>
        <p:spPr bwMode="auto">
          <a:xfrm rot="1551333">
            <a:off x="2590800" y="203200"/>
            <a:ext cx="4572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m</a:t>
            </a:r>
          </a:p>
        </p:txBody>
      </p:sp>
      <p:sp>
        <p:nvSpPr>
          <p:cNvPr id="4103" name="WordArt 29"/>
          <p:cNvSpPr>
            <a:spLocks noChangeArrowheads="1" noChangeShapeType="1" noTextEdit="1"/>
          </p:cNvSpPr>
          <p:nvPr/>
        </p:nvSpPr>
        <p:spPr bwMode="auto">
          <a:xfrm rot="-1172199">
            <a:off x="874713" y="131763"/>
            <a:ext cx="457200" cy="601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km</a:t>
            </a:r>
          </a:p>
        </p:txBody>
      </p:sp>
      <p:sp>
        <p:nvSpPr>
          <p:cNvPr id="4104" name="WordArt 30"/>
          <p:cNvSpPr>
            <a:spLocks noChangeArrowheads="1" noChangeShapeType="1" noTextEdit="1"/>
          </p:cNvSpPr>
          <p:nvPr/>
        </p:nvSpPr>
        <p:spPr bwMode="auto">
          <a:xfrm rot="-1286076">
            <a:off x="6248400" y="203200"/>
            <a:ext cx="4572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cm</a:t>
            </a:r>
          </a:p>
        </p:txBody>
      </p:sp>
      <p:sp>
        <p:nvSpPr>
          <p:cNvPr id="4105" name="WordArt 31"/>
          <p:cNvSpPr>
            <a:spLocks noChangeArrowheads="1" noChangeShapeType="1" noTextEdit="1"/>
          </p:cNvSpPr>
          <p:nvPr/>
        </p:nvSpPr>
        <p:spPr bwMode="auto">
          <a:xfrm rot="1338935">
            <a:off x="7924800" y="204788"/>
            <a:ext cx="4572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mm</a:t>
            </a:r>
          </a:p>
        </p:txBody>
      </p:sp>
      <p:sp>
        <p:nvSpPr>
          <p:cNvPr id="4106" name="Text Box 33"/>
          <p:cNvSpPr txBox="1">
            <a:spLocks noChangeArrowheads="1"/>
          </p:cNvSpPr>
          <p:nvPr/>
        </p:nvSpPr>
        <p:spPr bwMode="auto">
          <a:xfrm>
            <a:off x="304800" y="4800600"/>
            <a:ext cx="609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Which is larger?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685800" y="5257800"/>
            <a:ext cx="7848600" cy="854075"/>
            <a:chOff x="432" y="3408"/>
            <a:chExt cx="4944" cy="538"/>
          </a:xfrm>
        </p:grpSpPr>
        <p:sp>
          <p:nvSpPr>
            <p:cNvPr id="4114" name="Text Box 34"/>
            <p:cNvSpPr txBox="1">
              <a:spLocks noChangeArrowheads="1"/>
            </p:cNvSpPr>
            <p:nvPr/>
          </p:nvSpPr>
          <p:spPr bwMode="auto">
            <a:xfrm>
              <a:off x="432" y="3408"/>
              <a:ext cx="2448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A. 1 meter or 105 centimeters</a:t>
              </a:r>
            </a:p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B. 4 kilometers or 4400 meters</a:t>
              </a:r>
            </a:p>
          </p:txBody>
        </p:sp>
        <p:sp>
          <p:nvSpPr>
            <p:cNvPr id="4115" name="Text Box 35"/>
            <p:cNvSpPr txBox="1">
              <a:spLocks noChangeArrowheads="1"/>
            </p:cNvSpPr>
            <p:nvPr/>
          </p:nvSpPr>
          <p:spPr bwMode="auto">
            <a:xfrm>
              <a:off x="2688" y="3408"/>
              <a:ext cx="2688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C. 12 centimeters or 102 millimeters</a:t>
              </a:r>
            </a:p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D. 1200 millimeters or 1 meter</a:t>
              </a:r>
            </a:p>
          </p:txBody>
        </p:sp>
      </p:grpSp>
      <p:sp>
        <p:nvSpPr>
          <p:cNvPr id="4134" name="Rectangle 38"/>
          <p:cNvSpPr>
            <a:spLocks noChangeArrowheads="1"/>
          </p:cNvSpPr>
          <p:nvPr/>
        </p:nvSpPr>
        <p:spPr bwMode="auto">
          <a:xfrm>
            <a:off x="2133600" y="5283200"/>
            <a:ext cx="1752600" cy="381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35" name="Rectangle 39"/>
          <p:cNvSpPr>
            <a:spLocks noChangeArrowheads="1"/>
          </p:cNvSpPr>
          <p:nvPr/>
        </p:nvSpPr>
        <p:spPr bwMode="auto">
          <a:xfrm>
            <a:off x="2590800" y="5753100"/>
            <a:ext cx="1447800" cy="381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36" name="Rectangle 40"/>
          <p:cNvSpPr>
            <a:spLocks noChangeArrowheads="1"/>
          </p:cNvSpPr>
          <p:nvPr/>
        </p:nvSpPr>
        <p:spPr bwMode="auto">
          <a:xfrm>
            <a:off x="4635500" y="5270500"/>
            <a:ext cx="1536700" cy="381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37" name="Rectangle 41"/>
          <p:cNvSpPr>
            <a:spLocks noChangeArrowheads="1"/>
          </p:cNvSpPr>
          <p:nvPr/>
        </p:nvSpPr>
        <p:spPr bwMode="auto">
          <a:xfrm>
            <a:off x="4635500" y="5715000"/>
            <a:ext cx="1765300" cy="381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112" name="Picture 42" descr="j042606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2819400"/>
            <a:ext cx="1250950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3" name="Text Box 43"/>
          <p:cNvSpPr txBox="1">
            <a:spLocks noChangeArrowheads="1"/>
          </p:cNvSpPr>
          <p:nvPr/>
        </p:nvSpPr>
        <p:spPr bwMode="auto">
          <a:xfrm>
            <a:off x="5562600" y="3048000"/>
            <a:ext cx="18288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Click the image to watch a short video about the meter.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4" grpId="0" animBg="1"/>
      <p:bldP spid="4135" grpId="0" animBg="1"/>
      <p:bldP spid="4136" grpId="0" animBg="1"/>
      <p:bldP spid="41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5794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Measuring Length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812925" y="3160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057400" y="6400800"/>
            <a:ext cx="533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Ruler: http://www.k12math.com/math-concepts/measurement/ruler-cm.jpg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04800" y="1066800"/>
            <a:ext cx="480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How many millimeters are in 1 centimeter? </a:t>
            </a:r>
          </a:p>
        </p:txBody>
      </p:sp>
      <p:pic>
        <p:nvPicPr>
          <p:cNvPr id="5126" name="Picture 14"/>
          <p:cNvPicPr>
            <a:picLocks noChangeAspect="1" noChangeArrowheads="1"/>
          </p:cNvPicPr>
          <p:nvPr/>
        </p:nvPicPr>
        <p:blipFill>
          <a:blip r:embed="rId2"/>
          <a:srcRect b="60100"/>
          <a:stretch>
            <a:fillRect/>
          </a:stretch>
        </p:blipFill>
        <p:spPr bwMode="auto">
          <a:xfrm>
            <a:off x="5029200" y="1066800"/>
            <a:ext cx="3838575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304800" y="2819400"/>
            <a:ext cx="7772400" cy="3276600"/>
            <a:chOff x="192" y="1776"/>
            <a:chExt cx="4896" cy="2064"/>
          </a:xfrm>
        </p:grpSpPr>
        <p:sp>
          <p:nvSpPr>
            <p:cNvPr id="5134" name="Text Box 16"/>
            <p:cNvSpPr txBox="1">
              <a:spLocks noChangeArrowheads="1"/>
            </p:cNvSpPr>
            <p:nvPr/>
          </p:nvSpPr>
          <p:spPr bwMode="auto">
            <a:xfrm>
              <a:off x="192" y="1776"/>
              <a:ext cx="3840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What is the length of the line in centimeters? _______cm</a:t>
              </a:r>
            </a:p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What is the length of the line in millimeters? _______mm</a:t>
              </a:r>
            </a:p>
          </p:txBody>
        </p: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240" y="2400"/>
              <a:ext cx="2418" cy="763"/>
              <a:chOff x="240" y="2496"/>
              <a:chExt cx="2418" cy="763"/>
            </a:xfrm>
          </p:grpSpPr>
          <p:pic>
            <p:nvPicPr>
              <p:cNvPr id="5137" name="Picture 15"/>
              <p:cNvPicPr>
                <a:picLocks noChangeAspect="1" noChangeArrowheads="1"/>
              </p:cNvPicPr>
              <p:nvPr/>
            </p:nvPicPr>
            <p:blipFill>
              <a:blip r:embed="rId2"/>
              <a:srcRect b="60100"/>
              <a:stretch>
                <a:fillRect/>
              </a:stretch>
            </p:blipFill>
            <p:spPr bwMode="auto">
              <a:xfrm>
                <a:off x="240" y="2496"/>
                <a:ext cx="2418" cy="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38" name="Line 17"/>
              <p:cNvSpPr>
                <a:spLocks noChangeShapeType="1"/>
              </p:cNvSpPr>
              <p:nvPr/>
            </p:nvSpPr>
            <p:spPr bwMode="auto">
              <a:xfrm>
                <a:off x="432" y="2544"/>
                <a:ext cx="1584" cy="0"/>
              </a:xfrm>
              <a:prstGeom prst="line">
                <a:avLst/>
              </a:prstGeom>
              <a:noFill/>
              <a:ln w="762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36" name="Text Box 18"/>
            <p:cNvSpPr txBox="1">
              <a:spLocks noChangeArrowheads="1"/>
            </p:cNvSpPr>
            <p:nvPr/>
          </p:nvSpPr>
          <p:spPr bwMode="auto">
            <a:xfrm>
              <a:off x="192" y="3302"/>
              <a:ext cx="4896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What is the length of the line to the </a:t>
              </a:r>
              <a:r>
                <a:rPr lang="en-US" sz="2000" u="sng">
                  <a:latin typeface="Times New Roman" pitchFamily="18" charset="0"/>
                </a:rPr>
                <a:t>nearest</a:t>
              </a:r>
              <a:r>
                <a:rPr lang="en-US" sz="2000">
                  <a:latin typeface="Times New Roman" pitchFamily="18" charset="0"/>
                </a:rPr>
                <a:t> centimeter? ________cm</a:t>
              </a:r>
            </a:p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HINT:  Round to the nearest centimeter – no decimals.</a:t>
              </a:r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304800" y="1066800"/>
            <a:ext cx="5943600" cy="1082675"/>
            <a:chOff x="192" y="672"/>
            <a:chExt cx="3744" cy="682"/>
          </a:xfrm>
        </p:grpSpPr>
        <p:sp>
          <p:nvSpPr>
            <p:cNvPr id="5129" name="Text Box 13"/>
            <p:cNvSpPr txBox="1">
              <a:spLocks noChangeArrowheads="1"/>
            </p:cNvSpPr>
            <p:nvPr/>
          </p:nvSpPr>
          <p:spPr bwMode="auto">
            <a:xfrm>
              <a:off x="192" y="1104"/>
              <a:ext cx="302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1 centimeter = 10 millimeters</a:t>
              </a:r>
            </a:p>
          </p:txBody>
        </p:sp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3352" y="672"/>
              <a:ext cx="584" cy="144"/>
              <a:chOff x="3344" y="672"/>
              <a:chExt cx="584" cy="144"/>
            </a:xfrm>
          </p:grpSpPr>
          <p:sp>
            <p:nvSpPr>
              <p:cNvPr id="5131" name="Line 23"/>
              <p:cNvSpPr>
                <a:spLocks noChangeShapeType="1"/>
              </p:cNvSpPr>
              <p:nvPr/>
            </p:nvSpPr>
            <p:spPr bwMode="auto">
              <a:xfrm flipV="1">
                <a:off x="3344" y="672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" name="Line 24"/>
              <p:cNvSpPr>
                <a:spLocks noChangeShapeType="1"/>
              </p:cNvSpPr>
              <p:nvPr/>
            </p:nvSpPr>
            <p:spPr bwMode="auto">
              <a:xfrm flipV="1">
                <a:off x="3920" y="672"/>
                <a:ext cx="0" cy="14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" name="Line 25"/>
              <p:cNvSpPr>
                <a:spLocks noChangeShapeType="1"/>
              </p:cNvSpPr>
              <p:nvPr/>
            </p:nvSpPr>
            <p:spPr bwMode="auto">
              <a:xfrm>
                <a:off x="3352" y="672"/>
                <a:ext cx="576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24400" y="4191000"/>
            <a:ext cx="3581400" cy="129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000" b="1" smtClean="0">
                <a:latin typeface="Times New Roman" pitchFamily="18" charset="0"/>
              </a:rPr>
              <a:t>Lesson 2: </a:t>
            </a:r>
            <a:br>
              <a:rPr lang="en-US" sz="4000" b="1" smtClean="0">
                <a:latin typeface="Times New Roman" pitchFamily="18" charset="0"/>
              </a:rPr>
            </a:br>
            <a:r>
              <a:rPr lang="en-US" sz="4000" b="1" smtClean="0">
                <a:latin typeface="Times New Roman" pitchFamily="18" charset="0"/>
              </a:rPr>
              <a:t>Mass</a:t>
            </a:r>
          </a:p>
        </p:txBody>
      </p:sp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1447800" y="6400800"/>
            <a:ext cx="6400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1400">
                <a:latin typeface="Times New Roman" pitchFamily="18" charset="0"/>
              </a:rPr>
              <a:t>T. Trimpe 2008   http://sciencespot.net/</a:t>
            </a:r>
          </a:p>
        </p:txBody>
      </p:sp>
      <p:pic>
        <p:nvPicPr>
          <p:cNvPr id="2052" name="Picture 6" descr="metricmania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762000"/>
            <a:ext cx="868680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MCj035190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657600"/>
            <a:ext cx="32004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152400" y="152400"/>
            <a:ext cx="8839200" cy="5794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English vs. Metric Units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1812925" y="3160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076" name="Text Box 66"/>
          <p:cNvSpPr txBox="1">
            <a:spLocks noChangeArrowheads="1"/>
          </p:cNvSpPr>
          <p:nvPr/>
        </p:nvSpPr>
        <p:spPr bwMode="auto">
          <a:xfrm>
            <a:off x="304800" y="1066800"/>
            <a:ext cx="50292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Which is larger? 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1.  1 Pound or 100 Grams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2. 1 Kilogram or 1 Pound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3. 1 Ounce or 1000 Milligrams</a:t>
            </a:r>
          </a:p>
        </p:txBody>
      </p:sp>
      <p:grpSp>
        <p:nvGrpSpPr>
          <p:cNvPr id="2" name="Group 83"/>
          <p:cNvGrpSpPr>
            <a:grpSpLocks/>
          </p:cNvGrpSpPr>
          <p:nvPr/>
        </p:nvGrpSpPr>
        <p:grpSpPr bwMode="auto">
          <a:xfrm>
            <a:off x="584200" y="990600"/>
            <a:ext cx="7874000" cy="2514600"/>
            <a:chOff x="368" y="624"/>
            <a:chExt cx="4960" cy="1584"/>
          </a:xfrm>
        </p:grpSpPr>
        <p:sp>
          <p:nvSpPr>
            <p:cNvPr id="3086" name="Oval 70"/>
            <p:cNvSpPr>
              <a:spLocks noChangeArrowheads="1"/>
            </p:cNvSpPr>
            <p:nvPr/>
          </p:nvSpPr>
          <p:spPr bwMode="auto">
            <a:xfrm>
              <a:off x="368" y="1008"/>
              <a:ext cx="864" cy="288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82"/>
            <p:cNvGrpSpPr>
              <a:grpSpLocks/>
            </p:cNvGrpSpPr>
            <p:nvPr/>
          </p:nvGrpSpPr>
          <p:grpSpPr bwMode="auto">
            <a:xfrm>
              <a:off x="3312" y="624"/>
              <a:ext cx="2016" cy="1584"/>
              <a:chOff x="3312" y="624"/>
              <a:chExt cx="2016" cy="1584"/>
            </a:xfrm>
          </p:grpSpPr>
          <p:pic>
            <p:nvPicPr>
              <p:cNvPr id="3088" name="Picture 77"/>
              <p:cNvPicPr>
                <a:picLocks noChangeAspect="1" noChangeArrowheads="1"/>
              </p:cNvPicPr>
              <p:nvPr/>
            </p:nvPicPr>
            <p:blipFill>
              <a:blip r:embed="rId2"/>
              <a:srcRect l="15500" t="5984" r="12164" b="8626"/>
              <a:stretch>
                <a:fillRect/>
              </a:stretch>
            </p:blipFill>
            <p:spPr bwMode="auto">
              <a:xfrm>
                <a:off x="3312" y="624"/>
                <a:ext cx="2016" cy="15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89" name="Text Box 8"/>
              <p:cNvSpPr txBox="1">
                <a:spLocks noChangeArrowheads="1"/>
              </p:cNvSpPr>
              <p:nvPr/>
            </p:nvSpPr>
            <p:spPr bwMode="auto">
              <a:xfrm>
                <a:off x="3504" y="1200"/>
                <a:ext cx="165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>
                    <a:latin typeface="Times New Roman" pitchFamily="18" charset="0"/>
                  </a:rPr>
                  <a:t>1 pound = 453.6 grams</a:t>
                </a:r>
              </a:p>
            </p:txBody>
          </p:sp>
        </p:grpSp>
      </p:grpSp>
      <p:grpSp>
        <p:nvGrpSpPr>
          <p:cNvPr id="4" name="Group 84"/>
          <p:cNvGrpSpPr>
            <a:grpSpLocks/>
          </p:cNvGrpSpPr>
          <p:nvPr/>
        </p:nvGrpSpPr>
        <p:grpSpPr bwMode="auto">
          <a:xfrm>
            <a:off x="533400" y="2159000"/>
            <a:ext cx="8001000" cy="3641725"/>
            <a:chOff x="336" y="1360"/>
            <a:chExt cx="5040" cy="2294"/>
          </a:xfrm>
        </p:grpSpPr>
        <p:sp>
          <p:nvSpPr>
            <p:cNvPr id="3083" name="Oval 71"/>
            <p:cNvSpPr>
              <a:spLocks noChangeArrowheads="1"/>
            </p:cNvSpPr>
            <p:nvPr/>
          </p:nvSpPr>
          <p:spPr bwMode="auto">
            <a:xfrm>
              <a:off x="336" y="1360"/>
              <a:ext cx="1056" cy="288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084" name="Picture 81"/>
            <p:cNvPicPr>
              <a:picLocks noChangeAspect="1" noChangeArrowheads="1"/>
            </p:cNvPicPr>
            <p:nvPr/>
          </p:nvPicPr>
          <p:blipFill>
            <a:blip r:embed="rId3"/>
            <a:srcRect r="2762"/>
            <a:stretch>
              <a:fillRect/>
            </a:stretch>
          </p:blipFill>
          <p:spPr bwMode="auto">
            <a:xfrm>
              <a:off x="3408" y="2304"/>
              <a:ext cx="1056" cy="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5" name="Text Box 50"/>
            <p:cNvSpPr txBox="1">
              <a:spLocks noChangeArrowheads="1"/>
            </p:cNvSpPr>
            <p:nvPr/>
          </p:nvSpPr>
          <p:spPr bwMode="auto">
            <a:xfrm>
              <a:off x="4320" y="3072"/>
              <a:ext cx="105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Times New Roman" pitchFamily="18" charset="0"/>
                </a:rPr>
                <a:t>100 kilogram = </a:t>
              </a:r>
              <a:br>
                <a:rPr lang="en-US">
                  <a:latin typeface="Times New Roman" pitchFamily="18" charset="0"/>
                </a:rPr>
              </a:br>
              <a:r>
                <a:rPr lang="en-US">
                  <a:latin typeface="Times New Roman" pitchFamily="18" charset="0"/>
                </a:rPr>
                <a:t>220 pounds</a:t>
              </a:r>
            </a:p>
          </p:txBody>
        </p:sp>
      </p:grpSp>
      <p:grpSp>
        <p:nvGrpSpPr>
          <p:cNvPr id="5" name="Group 87"/>
          <p:cNvGrpSpPr>
            <a:grpSpLocks/>
          </p:cNvGrpSpPr>
          <p:nvPr/>
        </p:nvGrpSpPr>
        <p:grpSpPr bwMode="auto">
          <a:xfrm>
            <a:off x="457200" y="2730500"/>
            <a:ext cx="4267200" cy="2908300"/>
            <a:chOff x="288" y="1720"/>
            <a:chExt cx="2688" cy="1832"/>
          </a:xfrm>
        </p:grpSpPr>
        <p:sp>
          <p:nvSpPr>
            <p:cNvPr id="3080" name="Oval 74"/>
            <p:cNvSpPr>
              <a:spLocks noChangeArrowheads="1"/>
            </p:cNvSpPr>
            <p:nvPr/>
          </p:nvSpPr>
          <p:spPr bwMode="auto">
            <a:xfrm>
              <a:off x="336" y="1720"/>
              <a:ext cx="864" cy="288"/>
            </a:xfrm>
            <a:prstGeom prst="ellips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081" name="Picture 8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8" y="2400"/>
              <a:ext cx="1152" cy="1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2" name="Text Box 86"/>
            <p:cNvSpPr txBox="1">
              <a:spLocks noChangeArrowheads="1"/>
            </p:cNvSpPr>
            <p:nvPr/>
          </p:nvSpPr>
          <p:spPr bwMode="auto">
            <a:xfrm>
              <a:off x="1488" y="2784"/>
              <a:ext cx="14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1 ounce of gold = 28,349.5 milligrams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5794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Metric Units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812925" y="3160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304800" y="1066800"/>
            <a:ext cx="65532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Mass</a:t>
            </a:r>
            <a:r>
              <a:rPr lang="en-US" sz="2000">
                <a:latin typeface="Times New Roman" pitchFamily="18" charset="0"/>
              </a:rPr>
              <a:t> refers to the amount of matter in an object.</a:t>
            </a: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The base unit of mass in the metric system in the </a:t>
            </a:r>
            <a:r>
              <a:rPr lang="en-US" sz="2000" b="1">
                <a:latin typeface="Times New Roman" pitchFamily="18" charset="0"/>
              </a:rPr>
              <a:t>kilogram</a:t>
            </a:r>
            <a:r>
              <a:rPr lang="en-US" sz="2000">
                <a:latin typeface="Times New Roman" pitchFamily="18" charset="0"/>
              </a:rPr>
              <a:t> and is represented by </a:t>
            </a:r>
            <a:r>
              <a:rPr lang="en-US" sz="2000" b="1">
                <a:latin typeface="Times New Roman" pitchFamily="18" charset="0"/>
              </a:rPr>
              <a:t>kg</a:t>
            </a:r>
            <a:r>
              <a:rPr lang="en-US" sz="2000">
                <a:latin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Standard: 1 kilogram is equal to the mass of the </a:t>
            </a:r>
            <a:r>
              <a:rPr lang="en-US" sz="2000" b="1">
                <a:latin typeface="Times New Roman" pitchFamily="18" charset="0"/>
              </a:rPr>
              <a:t>International Prototype Kilogram</a:t>
            </a:r>
            <a:r>
              <a:rPr lang="en-US" sz="2000">
                <a:latin typeface="Times New Roman" pitchFamily="18" charset="0"/>
              </a:rPr>
              <a:t> (IPK), a platinum-iridium cylinder kept by the BIPM at Sèvres, France. </a:t>
            </a:r>
          </a:p>
        </p:txBody>
      </p:sp>
      <p:sp>
        <p:nvSpPr>
          <p:cNvPr id="4101" name="Text Box 27"/>
          <p:cNvSpPr txBox="1">
            <a:spLocks noChangeArrowheads="1"/>
          </p:cNvSpPr>
          <p:nvPr/>
        </p:nvSpPr>
        <p:spPr bwMode="auto">
          <a:xfrm>
            <a:off x="304800" y="3413125"/>
            <a:ext cx="6096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Metric Units</a:t>
            </a: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1 Kilogram (km) = 1000 Grams (g)</a:t>
            </a: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1 Gram (g) = 1000 Milligrams (mg)</a:t>
            </a:r>
          </a:p>
        </p:txBody>
      </p:sp>
      <p:sp>
        <p:nvSpPr>
          <p:cNvPr id="4102" name="WordArt 28"/>
          <p:cNvSpPr>
            <a:spLocks noChangeArrowheads="1" noChangeShapeType="1" noTextEdit="1"/>
          </p:cNvSpPr>
          <p:nvPr/>
        </p:nvSpPr>
        <p:spPr bwMode="auto">
          <a:xfrm rot="1551333">
            <a:off x="2603500" y="228600"/>
            <a:ext cx="350838" cy="40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g</a:t>
            </a:r>
          </a:p>
        </p:txBody>
      </p:sp>
      <p:sp>
        <p:nvSpPr>
          <p:cNvPr id="4103" name="WordArt 29"/>
          <p:cNvSpPr>
            <a:spLocks noChangeArrowheads="1" noChangeShapeType="1" noTextEdit="1"/>
          </p:cNvSpPr>
          <p:nvPr/>
        </p:nvSpPr>
        <p:spPr bwMode="auto">
          <a:xfrm rot="-1172199">
            <a:off x="874713" y="131763"/>
            <a:ext cx="457200" cy="601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kg</a:t>
            </a:r>
          </a:p>
        </p:txBody>
      </p:sp>
      <p:sp>
        <p:nvSpPr>
          <p:cNvPr id="4104" name="WordArt 30"/>
          <p:cNvSpPr>
            <a:spLocks noChangeArrowheads="1" noChangeShapeType="1" noTextEdit="1"/>
          </p:cNvSpPr>
          <p:nvPr/>
        </p:nvSpPr>
        <p:spPr bwMode="auto">
          <a:xfrm rot="-1286076">
            <a:off x="6248400" y="203200"/>
            <a:ext cx="4572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cg</a:t>
            </a:r>
          </a:p>
        </p:txBody>
      </p:sp>
      <p:sp>
        <p:nvSpPr>
          <p:cNvPr id="4105" name="WordArt 31"/>
          <p:cNvSpPr>
            <a:spLocks noChangeArrowheads="1" noChangeShapeType="1" noTextEdit="1"/>
          </p:cNvSpPr>
          <p:nvPr/>
        </p:nvSpPr>
        <p:spPr bwMode="auto">
          <a:xfrm rot="1338935">
            <a:off x="7924800" y="204788"/>
            <a:ext cx="4572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 Black"/>
              </a:rPr>
              <a:t>mg</a:t>
            </a:r>
          </a:p>
        </p:txBody>
      </p:sp>
      <p:sp>
        <p:nvSpPr>
          <p:cNvPr id="4106" name="Text Box 33"/>
          <p:cNvSpPr txBox="1">
            <a:spLocks noChangeArrowheads="1"/>
          </p:cNvSpPr>
          <p:nvPr/>
        </p:nvSpPr>
        <p:spPr bwMode="auto">
          <a:xfrm>
            <a:off x="304800" y="5013325"/>
            <a:ext cx="609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Times New Roman" pitchFamily="18" charset="0"/>
              </a:rPr>
              <a:t>Which is larger?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685800" y="5470525"/>
            <a:ext cx="7848600" cy="854075"/>
            <a:chOff x="432" y="3408"/>
            <a:chExt cx="4944" cy="538"/>
          </a:xfrm>
        </p:grpSpPr>
        <p:sp>
          <p:nvSpPr>
            <p:cNvPr id="4118" name="Text Box 34"/>
            <p:cNvSpPr txBox="1">
              <a:spLocks noChangeArrowheads="1"/>
            </p:cNvSpPr>
            <p:nvPr/>
          </p:nvSpPr>
          <p:spPr bwMode="auto">
            <a:xfrm>
              <a:off x="432" y="3408"/>
              <a:ext cx="2448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A. 1 kilogram or 1500 grams</a:t>
              </a:r>
            </a:p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B. 1200 milligrams or 1 gram</a:t>
              </a:r>
            </a:p>
          </p:txBody>
        </p:sp>
        <p:sp>
          <p:nvSpPr>
            <p:cNvPr id="4119" name="Text Box 35"/>
            <p:cNvSpPr txBox="1">
              <a:spLocks noChangeArrowheads="1"/>
            </p:cNvSpPr>
            <p:nvPr/>
          </p:nvSpPr>
          <p:spPr bwMode="auto">
            <a:xfrm>
              <a:off x="2688" y="3408"/>
              <a:ext cx="2688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C. 12 milligrams or 12 kilograms</a:t>
              </a:r>
            </a:p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D. 4 kilograms or 4500 grams</a:t>
              </a:r>
            </a:p>
          </p:txBody>
        </p:sp>
      </p:grpSp>
      <p:sp>
        <p:nvSpPr>
          <p:cNvPr id="4134" name="Rectangle 38"/>
          <p:cNvSpPr>
            <a:spLocks noChangeArrowheads="1"/>
          </p:cNvSpPr>
          <p:nvPr/>
        </p:nvSpPr>
        <p:spPr bwMode="auto">
          <a:xfrm>
            <a:off x="2438400" y="5470525"/>
            <a:ext cx="1371600" cy="381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35" name="Rectangle 39"/>
          <p:cNvSpPr>
            <a:spLocks noChangeArrowheads="1"/>
          </p:cNvSpPr>
          <p:nvPr/>
        </p:nvSpPr>
        <p:spPr bwMode="auto">
          <a:xfrm>
            <a:off x="990600" y="5927725"/>
            <a:ext cx="1828800" cy="381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36" name="Rectangle 40"/>
          <p:cNvSpPr>
            <a:spLocks noChangeArrowheads="1"/>
          </p:cNvSpPr>
          <p:nvPr/>
        </p:nvSpPr>
        <p:spPr bwMode="auto">
          <a:xfrm>
            <a:off x="6324600" y="5470525"/>
            <a:ext cx="1536700" cy="381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37" name="Rectangle 41"/>
          <p:cNvSpPr>
            <a:spLocks noChangeArrowheads="1"/>
          </p:cNvSpPr>
          <p:nvPr/>
        </p:nvSpPr>
        <p:spPr bwMode="auto">
          <a:xfrm>
            <a:off x="6134100" y="5940425"/>
            <a:ext cx="1371600" cy="381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112" name="Picture 42" descr="j042606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3394075"/>
            <a:ext cx="1250950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3" name="Text Box 43"/>
          <p:cNvSpPr txBox="1">
            <a:spLocks noChangeArrowheads="1"/>
          </p:cNvSpPr>
          <p:nvPr/>
        </p:nvSpPr>
        <p:spPr bwMode="auto">
          <a:xfrm>
            <a:off x="5562600" y="3570288"/>
            <a:ext cx="18288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Click the image to watch a short video about mass.</a:t>
            </a:r>
          </a:p>
        </p:txBody>
      </p: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7162800" y="990600"/>
            <a:ext cx="1676400" cy="1981200"/>
            <a:chOff x="4512" y="624"/>
            <a:chExt cx="1056" cy="1248"/>
          </a:xfrm>
        </p:grpSpPr>
        <p:pic>
          <p:nvPicPr>
            <p:cNvPr id="4116" name="Picture 44"/>
            <p:cNvPicPr>
              <a:picLocks noChangeAspect="1" noChangeArrowheads="1"/>
            </p:cNvPicPr>
            <p:nvPr/>
          </p:nvPicPr>
          <p:blipFill>
            <a:blip r:embed="rId4"/>
            <a:srcRect l="23941" t="3778" r="23941" b="21556"/>
            <a:stretch>
              <a:fillRect/>
            </a:stretch>
          </p:blipFill>
          <p:spPr bwMode="auto">
            <a:xfrm>
              <a:off x="4560" y="624"/>
              <a:ext cx="960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17" name="Text Box 45"/>
            <p:cNvSpPr txBox="1">
              <a:spLocks noChangeArrowheads="1"/>
            </p:cNvSpPr>
            <p:nvPr/>
          </p:nvSpPr>
          <p:spPr bwMode="auto">
            <a:xfrm>
              <a:off x="4512" y="1680"/>
              <a:ext cx="105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>
                  <a:latin typeface="Times New Roman" pitchFamily="18" charset="0"/>
                </a:rPr>
                <a:t>Kilogram Prototype</a:t>
              </a:r>
            </a:p>
          </p:txBody>
        </p:sp>
      </p:grpSp>
      <p:sp>
        <p:nvSpPr>
          <p:cNvPr id="4115" name="Text Box 47"/>
          <p:cNvSpPr txBox="1">
            <a:spLocks noChangeArrowheads="1"/>
          </p:cNvSpPr>
          <p:nvPr/>
        </p:nvSpPr>
        <p:spPr bwMode="auto">
          <a:xfrm>
            <a:off x="1295400" y="6477000"/>
            <a:ext cx="594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Kilogram Prototype Image - http://en.wikipedia.org/wiki/Kilogram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4" grpId="0" animBg="1"/>
      <p:bldP spid="4135" grpId="0" animBg="1"/>
      <p:bldP spid="4136" grpId="0" animBg="1"/>
      <p:bldP spid="41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5794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Measuring Mass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812925" y="3160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447800" y="6400800"/>
            <a:ext cx="6477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Top Image: http://www.southwestscales.com/Ohaus_Triple_Beam_750-SO.jpg</a:t>
            </a:r>
            <a:br>
              <a:rPr lang="en-US" sz="1000"/>
            </a:br>
            <a:r>
              <a:rPr lang="en-US" sz="1000"/>
              <a:t>Bottom Image: http://www.regentsprep.org/Regents/biology/units/laboratory/graphics/triplebeambalance.jpg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419600" y="990600"/>
            <a:ext cx="44196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We will be using </a:t>
            </a:r>
            <a:r>
              <a:rPr lang="en-US" sz="2000" b="1">
                <a:latin typeface="Times New Roman" pitchFamily="18" charset="0"/>
              </a:rPr>
              <a:t>triple-beam balances</a:t>
            </a:r>
            <a:r>
              <a:rPr lang="en-US" sz="2000">
                <a:latin typeface="Times New Roman" pitchFamily="18" charset="0"/>
              </a:rPr>
              <a:t> to find the mass of various objects.</a:t>
            </a:r>
          </a:p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The objects are placed on the scale and then you move the weights on the beams until you get the lines on the right-side of the scale to match up.</a:t>
            </a:r>
          </a:p>
        </p:txBody>
      </p:sp>
      <p:pic>
        <p:nvPicPr>
          <p:cNvPr id="5126" name="Picture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19200"/>
            <a:ext cx="3810000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457200" y="3352800"/>
            <a:ext cx="8458200" cy="2632075"/>
            <a:chOff x="240" y="2112"/>
            <a:chExt cx="5328" cy="1658"/>
          </a:xfrm>
        </p:grpSpPr>
        <p:pic>
          <p:nvPicPr>
            <p:cNvPr id="5129" name="Picture 2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40" y="2112"/>
              <a:ext cx="2004" cy="1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30" name="Text Box 24"/>
            <p:cNvSpPr txBox="1">
              <a:spLocks noChangeArrowheads="1"/>
            </p:cNvSpPr>
            <p:nvPr/>
          </p:nvSpPr>
          <p:spPr bwMode="auto">
            <a:xfrm>
              <a:off x="2304" y="2256"/>
              <a:ext cx="3264" cy="1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Once you have balanced the scale, you add up the amounts on each beam to find the total mass.  </a:t>
              </a:r>
            </a:p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What would be the mass of the object measured in the picture? </a:t>
              </a:r>
            </a:p>
            <a:p>
              <a:pPr algn="ctr"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_______ + ______ + _______ = ________ g</a:t>
              </a:r>
            </a:p>
          </p:txBody>
        </p:sp>
      </p:grpSp>
      <p:sp>
        <p:nvSpPr>
          <p:cNvPr id="5128" name="Line 29"/>
          <p:cNvSpPr>
            <a:spLocks noChangeShapeType="1"/>
          </p:cNvSpPr>
          <p:nvPr/>
        </p:nvSpPr>
        <p:spPr bwMode="auto">
          <a:xfrm flipH="1" flipV="1">
            <a:off x="3860800" y="1854200"/>
            <a:ext cx="6096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5794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Measuring Mass – Triple-Beam Balance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812925" y="3160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057400" y="6324600"/>
            <a:ext cx="533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hlinkClick r:id="rId2"/>
              </a:rPr>
              <a:t>Click here to try an online activity.</a:t>
            </a:r>
            <a:endParaRPr lang="en-US"/>
          </a:p>
        </p:txBody>
      </p:sp>
      <p:pic>
        <p:nvPicPr>
          <p:cNvPr id="614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048000"/>
            <a:ext cx="57150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228600" y="1219200"/>
            <a:ext cx="4800600" cy="1981200"/>
            <a:chOff x="144" y="816"/>
            <a:chExt cx="3024" cy="1248"/>
          </a:xfrm>
        </p:grpSpPr>
        <p:sp>
          <p:nvSpPr>
            <p:cNvPr id="6164" name="Text Box 5"/>
            <p:cNvSpPr txBox="1">
              <a:spLocks noChangeArrowheads="1"/>
            </p:cNvSpPr>
            <p:nvPr/>
          </p:nvSpPr>
          <p:spPr bwMode="auto">
            <a:xfrm>
              <a:off x="144" y="816"/>
              <a:ext cx="302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1</a:t>
              </a:r>
              <a:r>
                <a:rPr lang="en-US" sz="2000" baseline="30000">
                  <a:latin typeface="Times New Roman" pitchFamily="18" charset="0"/>
                </a:rPr>
                <a:t>st</a:t>
              </a:r>
              <a:r>
                <a:rPr lang="en-US" sz="2000">
                  <a:latin typeface="Times New Roman" pitchFamily="18" charset="0"/>
                </a:rPr>
                <a:t> – Place the film canister on the scale.</a:t>
              </a:r>
            </a:p>
          </p:txBody>
        </p:sp>
        <p:sp>
          <p:nvSpPr>
            <p:cNvPr id="6165" name="Line 8"/>
            <p:cNvSpPr>
              <a:spLocks noChangeShapeType="1"/>
            </p:cNvSpPr>
            <p:nvPr/>
          </p:nvSpPr>
          <p:spPr bwMode="auto">
            <a:xfrm>
              <a:off x="528" y="1008"/>
              <a:ext cx="24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1371600" y="1778000"/>
            <a:ext cx="7620000" cy="2108200"/>
            <a:chOff x="864" y="1120"/>
            <a:chExt cx="4800" cy="1328"/>
          </a:xfrm>
        </p:grpSpPr>
        <p:sp>
          <p:nvSpPr>
            <p:cNvPr id="6162" name="Text Box 9"/>
            <p:cNvSpPr txBox="1">
              <a:spLocks noChangeArrowheads="1"/>
            </p:cNvSpPr>
            <p:nvPr/>
          </p:nvSpPr>
          <p:spPr bwMode="auto">
            <a:xfrm>
              <a:off x="864" y="1120"/>
              <a:ext cx="48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2</a:t>
              </a:r>
              <a:r>
                <a:rPr lang="en-US" sz="2000" baseline="30000">
                  <a:latin typeface="Times New Roman" pitchFamily="18" charset="0"/>
                </a:rPr>
                <a:t>nd</a:t>
              </a:r>
              <a:r>
                <a:rPr lang="en-US" sz="2000">
                  <a:latin typeface="Times New Roman" pitchFamily="18" charset="0"/>
                </a:rPr>
                <a:t> – Slide the large weight to the right until the arm drops below the line.  Move the rider back one groove.  Make sure it “locks” into place.</a:t>
              </a:r>
            </a:p>
          </p:txBody>
        </p:sp>
        <p:sp>
          <p:nvSpPr>
            <p:cNvPr id="6" name="Line 10"/>
            <p:cNvSpPr>
              <a:spLocks noChangeShapeType="1"/>
            </p:cNvSpPr>
            <p:nvPr/>
          </p:nvSpPr>
          <p:spPr bwMode="auto">
            <a:xfrm>
              <a:off x="1056" y="1536"/>
              <a:ext cx="672" cy="9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2819400" y="2667000"/>
            <a:ext cx="6019800" cy="914400"/>
            <a:chOff x="1776" y="1680"/>
            <a:chExt cx="3792" cy="576"/>
          </a:xfrm>
        </p:grpSpPr>
        <p:sp>
          <p:nvSpPr>
            <p:cNvPr id="6160" name="Text Box 11"/>
            <p:cNvSpPr txBox="1">
              <a:spLocks noChangeArrowheads="1"/>
            </p:cNvSpPr>
            <p:nvPr/>
          </p:nvSpPr>
          <p:spPr bwMode="auto">
            <a:xfrm>
              <a:off x="1968" y="1680"/>
              <a:ext cx="360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3</a:t>
              </a:r>
              <a:r>
                <a:rPr lang="en-US" sz="2000" baseline="30000">
                  <a:latin typeface="Times New Roman" pitchFamily="18" charset="0"/>
                </a:rPr>
                <a:t>rd</a:t>
              </a:r>
              <a:r>
                <a:rPr lang="en-US" sz="2000">
                  <a:latin typeface="Times New Roman" pitchFamily="18" charset="0"/>
                </a:rPr>
                <a:t>  – Repeat this process with the top weight.  When the arm moves below the line, back it up one groove.</a:t>
              </a:r>
            </a:p>
          </p:txBody>
        </p:sp>
        <p:sp>
          <p:nvSpPr>
            <p:cNvPr id="6161" name="Line 12"/>
            <p:cNvSpPr>
              <a:spLocks noChangeShapeType="1"/>
            </p:cNvSpPr>
            <p:nvPr/>
          </p:nvSpPr>
          <p:spPr bwMode="auto">
            <a:xfrm flipH="1">
              <a:off x="1776" y="1824"/>
              <a:ext cx="192" cy="4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2667000" y="3657600"/>
            <a:ext cx="6248400" cy="1311275"/>
            <a:chOff x="1680" y="2304"/>
            <a:chExt cx="3936" cy="826"/>
          </a:xfrm>
        </p:grpSpPr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3936" y="2304"/>
              <a:ext cx="1680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Times New Roman" pitchFamily="18" charset="0"/>
                </a:rPr>
                <a:t>4</a:t>
              </a:r>
              <a:r>
                <a:rPr lang="en-US" sz="2000" baseline="30000">
                  <a:latin typeface="Times New Roman" pitchFamily="18" charset="0"/>
                </a:rPr>
                <a:t>th</a:t>
              </a:r>
              <a:r>
                <a:rPr lang="en-US" sz="2000">
                  <a:latin typeface="Times New Roman" pitchFamily="18" charset="0"/>
                </a:rPr>
                <a:t> – Slide the small weight on the front beam until the lines match up.</a:t>
              </a:r>
            </a:p>
          </p:txBody>
        </p:sp>
        <p:grpSp>
          <p:nvGrpSpPr>
            <p:cNvPr id="7" name="Group 17"/>
            <p:cNvGrpSpPr>
              <a:grpSpLocks/>
            </p:cNvGrpSpPr>
            <p:nvPr/>
          </p:nvGrpSpPr>
          <p:grpSpPr bwMode="auto">
            <a:xfrm>
              <a:off x="1680" y="2592"/>
              <a:ext cx="2256" cy="288"/>
              <a:chOff x="1680" y="2592"/>
              <a:chExt cx="2256" cy="288"/>
            </a:xfrm>
          </p:grpSpPr>
          <p:sp>
            <p:nvSpPr>
              <p:cNvPr id="6158" name="Line 15"/>
              <p:cNvSpPr>
                <a:spLocks noChangeShapeType="1"/>
              </p:cNvSpPr>
              <p:nvPr/>
            </p:nvSpPr>
            <p:spPr bwMode="auto">
              <a:xfrm flipH="1" flipV="1">
                <a:off x="1680" y="2592"/>
                <a:ext cx="144" cy="28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9" name="Line 16"/>
              <p:cNvSpPr>
                <a:spLocks noChangeShapeType="1"/>
              </p:cNvSpPr>
              <p:nvPr/>
            </p:nvSpPr>
            <p:spPr bwMode="auto">
              <a:xfrm>
                <a:off x="1824" y="2880"/>
                <a:ext cx="211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157" name="Oval 18"/>
            <p:cNvSpPr>
              <a:spLocks noChangeArrowheads="1"/>
            </p:cNvSpPr>
            <p:nvPr/>
          </p:nvSpPr>
          <p:spPr bwMode="auto">
            <a:xfrm>
              <a:off x="3312" y="2304"/>
              <a:ext cx="384" cy="288"/>
            </a:xfrm>
            <a:prstGeom prst="ellips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228600" y="5638800"/>
            <a:ext cx="8763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</a:rPr>
              <a:t>5</a:t>
            </a:r>
            <a:r>
              <a:rPr lang="en-US" sz="2000" baseline="30000">
                <a:latin typeface="Times New Roman" pitchFamily="18" charset="0"/>
              </a:rPr>
              <a:t>th</a:t>
            </a:r>
            <a:r>
              <a:rPr lang="en-US" sz="2000">
                <a:latin typeface="Times New Roman" pitchFamily="18" charset="0"/>
              </a:rPr>
              <a:t>  – Add the amounts on each beam to find the total mass to the nearest tenth of a gram.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1108</Words>
  <Application>Microsoft Office PowerPoint</Application>
  <PresentationFormat>On-screen Show (4:3)</PresentationFormat>
  <Paragraphs>162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Measuring Temperature</vt:lpstr>
      <vt:lpstr>Slide 17</vt:lpstr>
      <vt:lpstr>Read these thermometers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Adam Goosby</dc:creator>
  <cp:lastModifiedBy>Adam Goosby</cp:lastModifiedBy>
  <cp:revision>2</cp:revision>
  <dcterms:created xsi:type="dcterms:W3CDTF">2009-07-12T23:50:19Z</dcterms:created>
  <dcterms:modified xsi:type="dcterms:W3CDTF">2009-07-12T23:54:09Z</dcterms:modified>
</cp:coreProperties>
</file>